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3"/>
  </p:notesMasterIdLst>
  <p:handoutMasterIdLst>
    <p:handoutMasterId r:id="rId64"/>
  </p:handoutMasterIdLst>
  <p:sldIdLst>
    <p:sldId id="274" r:id="rId2"/>
    <p:sldId id="647" r:id="rId3"/>
    <p:sldId id="648" r:id="rId4"/>
    <p:sldId id="649" r:id="rId5"/>
    <p:sldId id="650" r:id="rId6"/>
    <p:sldId id="651" r:id="rId7"/>
    <p:sldId id="652" r:id="rId8"/>
    <p:sldId id="653" r:id="rId9"/>
    <p:sldId id="654" r:id="rId10"/>
    <p:sldId id="655" r:id="rId11"/>
    <p:sldId id="656" r:id="rId12"/>
    <p:sldId id="657" r:id="rId13"/>
    <p:sldId id="658" r:id="rId14"/>
    <p:sldId id="604" r:id="rId15"/>
    <p:sldId id="609" r:id="rId16"/>
    <p:sldId id="605" r:id="rId17"/>
    <p:sldId id="617" r:id="rId18"/>
    <p:sldId id="618" r:id="rId19"/>
    <p:sldId id="619" r:id="rId20"/>
    <p:sldId id="625" r:id="rId21"/>
    <p:sldId id="624" r:id="rId22"/>
    <p:sldId id="620" r:id="rId23"/>
    <p:sldId id="626" r:id="rId24"/>
    <p:sldId id="627" r:id="rId25"/>
    <p:sldId id="628" r:id="rId26"/>
    <p:sldId id="629" r:id="rId27"/>
    <p:sldId id="630" r:id="rId28"/>
    <p:sldId id="631" r:id="rId29"/>
    <p:sldId id="632" r:id="rId30"/>
    <p:sldId id="633" r:id="rId31"/>
    <p:sldId id="634" r:id="rId32"/>
    <p:sldId id="635" r:id="rId33"/>
    <p:sldId id="636" r:id="rId34"/>
    <p:sldId id="637" r:id="rId35"/>
    <p:sldId id="638" r:id="rId36"/>
    <p:sldId id="639" r:id="rId37"/>
    <p:sldId id="640" r:id="rId38"/>
    <p:sldId id="641" r:id="rId39"/>
    <p:sldId id="642" r:id="rId40"/>
    <p:sldId id="643" r:id="rId41"/>
    <p:sldId id="644" r:id="rId42"/>
    <p:sldId id="645" r:id="rId43"/>
    <p:sldId id="646" r:id="rId44"/>
    <p:sldId id="678" r:id="rId45"/>
    <p:sldId id="662" r:id="rId46"/>
    <p:sldId id="663" r:id="rId47"/>
    <p:sldId id="664" r:id="rId48"/>
    <p:sldId id="665" r:id="rId49"/>
    <p:sldId id="666" r:id="rId50"/>
    <p:sldId id="667" r:id="rId51"/>
    <p:sldId id="668" r:id="rId52"/>
    <p:sldId id="669" r:id="rId53"/>
    <p:sldId id="670" r:id="rId54"/>
    <p:sldId id="671" r:id="rId55"/>
    <p:sldId id="672" r:id="rId56"/>
    <p:sldId id="673" r:id="rId57"/>
    <p:sldId id="674" r:id="rId58"/>
    <p:sldId id="675" r:id="rId59"/>
    <p:sldId id="676" r:id="rId60"/>
    <p:sldId id="677" r:id="rId61"/>
    <p:sldId id="679" r:id="rId62"/>
  </p:sldIdLst>
  <p:sldSz cx="9144000" cy="6858000" type="screen4x3"/>
  <p:notesSz cx="7019925" cy="9305925"/>
  <p:defaultTextStyle>
    <a:defPPr>
      <a:defRPr lang="en-US"/>
    </a:defPPr>
    <a:lvl1pPr algn="l" rtl="0" fontAlgn="base">
      <a:lnSpc>
        <a:spcPct val="90000"/>
      </a:lnSpc>
      <a:spcBef>
        <a:spcPct val="20000"/>
      </a:spcBef>
      <a:spcAft>
        <a:spcPct val="0"/>
      </a:spcAft>
      <a:buChar char="•"/>
      <a:defRPr sz="2800" kern="1200">
        <a:solidFill>
          <a:schemeClr val="bg1"/>
        </a:solidFill>
        <a:latin typeface="Times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20000"/>
      </a:spcBef>
      <a:spcAft>
        <a:spcPct val="0"/>
      </a:spcAft>
      <a:buChar char="•"/>
      <a:defRPr sz="2800" kern="1200">
        <a:solidFill>
          <a:schemeClr val="bg1"/>
        </a:solidFill>
        <a:latin typeface="Times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20000"/>
      </a:spcBef>
      <a:spcAft>
        <a:spcPct val="0"/>
      </a:spcAft>
      <a:buChar char="•"/>
      <a:defRPr sz="2800" kern="1200">
        <a:solidFill>
          <a:schemeClr val="bg1"/>
        </a:solidFill>
        <a:latin typeface="Times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20000"/>
      </a:spcBef>
      <a:spcAft>
        <a:spcPct val="0"/>
      </a:spcAft>
      <a:buChar char="•"/>
      <a:defRPr sz="2800" kern="1200">
        <a:solidFill>
          <a:schemeClr val="bg1"/>
        </a:solidFill>
        <a:latin typeface="Times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20000"/>
      </a:spcBef>
      <a:spcAft>
        <a:spcPct val="0"/>
      </a:spcAft>
      <a:buChar char="•"/>
      <a:defRPr sz="2800" kern="1200">
        <a:solidFill>
          <a:schemeClr val="bg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60000"/>
    <a:srgbClr val="B40000"/>
    <a:srgbClr val="B80000"/>
    <a:srgbClr val="FF6600"/>
    <a:srgbClr val="292929"/>
    <a:srgbClr val="FF020F"/>
    <a:srgbClr val="FFEF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810" autoAdjust="0"/>
    <p:restoredTop sz="90961" autoAdjust="0"/>
  </p:normalViewPr>
  <p:slideViewPr>
    <p:cSldViewPr>
      <p:cViewPr varScale="1">
        <p:scale>
          <a:sx n="106" d="100"/>
          <a:sy n="106" d="100"/>
        </p:scale>
        <p:origin x="138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968" cy="465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9" tIns="46205" rIns="92409" bIns="46205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7957" y="0"/>
            <a:ext cx="3041968" cy="465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9" tIns="46205" rIns="92409" bIns="46205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0312"/>
            <a:ext cx="3041968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9" tIns="46205" rIns="92409" bIns="46205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7957" y="8840312"/>
            <a:ext cx="3041968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9" tIns="46205" rIns="92409" bIns="46205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fld id="{89873440-1137-4BC7-A906-D8BA4DCED8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33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968" cy="465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9" tIns="46205" rIns="92409" bIns="46205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6333" y="0"/>
            <a:ext cx="3041968" cy="465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9" tIns="46205" rIns="92409" bIns="46205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63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6913"/>
            <a:ext cx="4654550" cy="34909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86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993" y="4420950"/>
            <a:ext cx="5615940" cy="4187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9" tIns="46205" rIns="92409" bIns="462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6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8722"/>
            <a:ext cx="3041968" cy="465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9" tIns="46205" rIns="92409" bIns="46205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6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6333" y="8838722"/>
            <a:ext cx="3041968" cy="465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9" tIns="46205" rIns="92409" bIns="46205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fld id="{078CA263-2A0A-4FD6-97D2-21A19784B6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5238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FBF536-5D91-4B9C-9EFD-9CE3FE9FC4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33DECC-3139-45EE-BACA-DE62A9277E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94E5D4-0462-4E0C-99B6-13C86DC9D4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A68C5C-335D-4946-9305-90D673F9E3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C8A072-8FEB-4299-963E-A3C9E2C145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256657-EFA6-400B-985A-F3A5DAF848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A8655A-04FB-4183-A29B-5B228EAFFE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406B-FAC6-44E7-829A-BCA57BD217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BB911A-F36E-4D7B-9B83-9308258511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7FA10B-D851-4741-8418-DE80D4BE78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9560B3-0F9C-4E11-9BC9-6B0A283E9D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6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fld id="{BCD75AF8-3C17-4259-8B45-7309C1DA440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google.com/imgres?imgurl=http://utf.mff.cuni.cz/Relativity/SCAN/Einst05.jpg&amp;imgrefurl=http://utf.mff.cuni.cz/Relativity/Einstein.htm&amp;h=867&amp;w=638&amp;sz=130&amp;tbnid=2ZB337Tr4FMJ:&amp;tbnh=144&amp;tbnw=105&amp;hl=en&amp;start=1&amp;prev=/images?q=albert+einstein&amp;svnum=10&amp;hl=en&amp;lr=&amp;sa=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3600" b="1" u="sng" dirty="0">
                <a:solidFill>
                  <a:srgbClr val="FFEF02"/>
                </a:solidFill>
              </a:rPr>
              <a:t>Outline of Today’s Discussion</a:t>
            </a:r>
            <a:endParaRPr lang="en-US" sz="3600" b="1" u="sng" dirty="0">
              <a:solidFill>
                <a:srgbClr val="FFFB0F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839200" cy="48006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z="2400" b="1" dirty="0" smtClean="0">
                <a:solidFill>
                  <a:schemeClr val="bg1"/>
                </a:solidFill>
              </a:rPr>
              <a:t>Introduction to Multiple Regression</a:t>
            </a:r>
          </a:p>
          <a:p>
            <a:pPr marL="609600" indent="-609600">
              <a:buFontTx/>
              <a:buAutoNum type="arabicPeriod"/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buFontTx/>
              <a:buAutoNum type="arabicPeriod"/>
            </a:pPr>
            <a:r>
              <a:rPr lang="en-US" sz="2400" b="1" dirty="0" smtClean="0">
                <a:solidFill>
                  <a:schemeClr val="bg1"/>
                </a:solidFill>
              </a:rPr>
              <a:t>Hierarchical </a:t>
            </a:r>
            <a:r>
              <a:rPr lang="en-US" sz="2400" b="1" dirty="0">
                <a:solidFill>
                  <a:schemeClr val="bg1"/>
                </a:solidFill>
              </a:rPr>
              <a:t>&amp; Stepwise Multiple Regression</a:t>
            </a:r>
          </a:p>
          <a:p>
            <a:pPr marL="609600" indent="-609600">
              <a:buFontTx/>
              <a:buAutoNum type="arabicPeriod"/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buFontTx/>
              <a:buAutoNum type="arabicPeriod"/>
            </a:pPr>
            <a:r>
              <a:rPr lang="en-US" sz="2400" b="1" dirty="0">
                <a:solidFill>
                  <a:schemeClr val="bg1"/>
                </a:solidFill>
              </a:rPr>
              <a:t>Practice: MR Examples &amp; Student Interests</a:t>
            </a:r>
          </a:p>
          <a:p>
            <a:pPr marL="609600" indent="-609600">
              <a:buFontTx/>
              <a:buAutoNum type="arabicPeriod"/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buFontTx/>
              <a:buAutoNum type="arabicPeriod"/>
            </a:pPr>
            <a:r>
              <a:rPr lang="en-US" sz="2400" b="1" dirty="0">
                <a:solidFill>
                  <a:schemeClr val="bg1"/>
                </a:solidFill>
              </a:rPr>
              <a:t>Why does order of entry matter</a:t>
            </a:r>
            <a:r>
              <a:rPr lang="en-US" sz="2400" b="1" dirty="0" smtClean="0">
                <a:solidFill>
                  <a:schemeClr val="bg1"/>
                </a:solidFill>
              </a:rPr>
              <a:t>?</a:t>
            </a:r>
          </a:p>
          <a:p>
            <a:pPr marL="609600" indent="-609600">
              <a:buFontTx/>
              <a:buAutoNum type="arabicPeriod"/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buFontTx/>
              <a:buAutoNum type="arabicPeriod"/>
            </a:pPr>
            <a:r>
              <a:rPr lang="en-US" sz="2400" b="1" dirty="0" smtClean="0">
                <a:solidFill>
                  <a:schemeClr val="bg1"/>
                </a:solidFill>
              </a:rPr>
              <a:t>Simultaneous (Standard) Multiple Regression</a:t>
            </a:r>
          </a:p>
          <a:p>
            <a:pPr marL="609600" indent="-609600">
              <a:buFontTx/>
              <a:buAutoNum type="arabicPeriod"/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buFontTx/>
              <a:buAutoNum type="arabicPeriod"/>
            </a:pPr>
            <a:r>
              <a:rPr lang="en-US" sz="2400" b="1" dirty="0" smtClean="0">
                <a:solidFill>
                  <a:schemeClr val="bg1"/>
                </a:solidFill>
              </a:rPr>
              <a:t>Partial Correlation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/>
              <a:t>Multiple Regression</a:t>
            </a:r>
          </a:p>
        </p:txBody>
      </p:sp>
      <p:sp>
        <p:nvSpPr>
          <p:cNvPr id="445443" name="Oval 3"/>
          <p:cNvSpPr>
            <a:spLocks noChangeArrowheads="1"/>
          </p:cNvSpPr>
          <p:nvPr/>
        </p:nvSpPr>
        <p:spPr bwMode="auto">
          <a:xfrm>
            <a:off x="3086100" y="2895600"/>
            <a:ext cx="1981200" cy="1905000"/>
          </a:xfrm>
          <a:prstGeom prst="ellipse">
            <a:avLst/>
          </a:prstGeom>
          <a:noFill/>
          <a:ln w="38100">
            <a:solidFill>
              <a:srgbClr val="FF020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5444" name="Oval 4"/>
          <p:cNvSpPr>
            <a:spLocks noChangeArrowheads="1"/>
          </p:cNvSpPr>
          <p:nvPr/>
        </p:nvSpPr>
        <p:spPr bwMode="auto">
          <a:xfrm>
            <a:off x="4305300" y="2895600"/>
            <a:ext cx="1981200" cy="1905000"/>
          </a:xfrm>
          <a:prstGeom prst="ellipse">
            <a:avLst/>
          </a:prstGeom>
          <a:noFill/>
          <a:ln w="38100">
            <a:solidFill>
              <a:srgbClr val="5454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5445" name="Rectangle 5"/>
          <p:cNvSpPr>
            <a:spLocks noChangeArrowheads="1"/>
          </p:cNvSpPr>
          <p:nvPr/>
        </p:nvSpPr>
        <p:spPr bwMode="auto">
          <a:xfrm>
            <a:off x="471488" y="5683250"/>
            <a:ext cx="819626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chemeClr val="tx1"/>
                </a:solidFill>
              </a:rPr>
              <a:t>By contrast, variable </a:t>
            </a:r>
            <a:r>
              <a:rPr lang="en-US" b="1">
                <a:solidFill>
                  <a:srgbClr val="F3A5EB"/>
                </a:solidFill>
              </a:rPr>
              <a:t>X</a:t>
            </a:r>
            <a:r>
              <a:rPr lang="en-US" b="1" baseline="-25000">
                <a:solidFill>
                  <a:srgbClr val="F3A5EB"/>
                </a:solidFill>
              </a:rPr>
              <a:t>3</a:t>
            </a:r>
            <a:r>
              <a:rPr lang="en-US" b="1">
                <a:solidFill>
                  <a:schemeClr val="tx1"/>
                </a:solidFill>
              </a:rPr>
              <a:t> has no overlap with either 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FF020F"/>
                </a:solidFill>
              </a:rPr>
              <a:t>X</a:t>
            </a:r>
            <a:r>
              <a:rPr lang="en-US" b="1" baseline="-25000">
                <a:solidFill>
                  <a:srgbClr val="FF020F"/>
                </a:solidFill>
              </a:rPr>
              <a:t>1</a:t>
            </a:r>
            <a:r>
              <a:rPr lang="en-US" b="1">
                <a:solidFill>
                  <a:schemeClr val="tx1"/>
                </a:solidFill>
              </a:rPr>
              <a:t> or </a:t>
            </a:r>
            <a:r>
              <a:rPr lang="en-US" b="1">
                <a:solidFill>
                  <a:schemeClr val="folHlink"/>
                </a:solidFill>
              </a:rPr>
              <a:t>X</a:t>
            </a:r>
            <a:r>
              <a:rPr lang="en-US" b="1" baseline="-25000">
                <a:solidFill>
                  <a:schemeClr val="folHlink"/>
                </a:solidFill>
              </a:rPr>
              <a:t>2</a:t>
            </a:r>
            <a:r>
              <a:rPr lang="en-US" b="1">
                <a:solidFill>
                  <a:schemeClr val="tx1"/>
                </a:solidFill>
              </a:rPr>
              <a:t>, so it would add the most new information.</a:t>
            </a:r>
            <a:r>
              <a:rPr lang="en-US" b="1"/>
              <a:t>  </a:t>
            </a:r>
          </a:p>
        </p:txBody>
      </p:sp>
      <p:sp>
        <p:nvSpPr>
          <p:cNvPr id="445446" name="Rectangle 6"/>
          <p:cNvSpPr>
            <a:spLocks noChangeArrowheads="1"/>
          </p:cNvSpPr>
          <p:nvPr/>
        </p:nvSpPr>
        <p:spPr bwMode="auto">
          <a:xfrm>
            <a:off x="6345238" y="4814888"/>
            <a:ext cx="21891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5454FF"/>
                </a:solidFill>
              </a:rPr>
              <a:t>Criterion (Y)</a:t>
            </a:r>
          </a:p>
        </p:txBody>
      </p:sp>
      <p:sp>
        <p:nvSpPr>
          <p:cNvPr id="445447" name="Rectangle 7"/>
          <p:cNvSpPr>
            <a:spLocks noChangeArrowheads="1"/>
          </p:cNvSpPr>
          <p:nvPr/>
        </p:nvSpPr>
        <p:spPr bwMode="auto">
          <a:xfrm>
            <a:off x="1257300" y="4662488"/>
            <a:ext cx="19732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FF020F"/>
                </a:solidFill>
              </a:rPr>
              <a:t>Variable X</a:t>
            </a:r>
            <a:r>
              <a:rPr lang="en-US" b="1" baseline="-25000">
                <a:solidFill>
                  <a:srgbClr val="FF020F"/>
                </a:solidFill>
              </a:rPr>
              <a:t>1</a:t>
            </a:r>
            <a:endParaRPr lang="en-US" b="1"/>
          </a:p>
        </p:txBody>
      </p:sp>
      <p:sp>
        <p:nvSpPr>
          <p:cNvPr id="445448" name="Oval 8"/>
          <p:cNvSpPr>
            <a:spLocks noChangeArrowheads="1"/>
          </p:cNvSpPr>
          <p:nvPr/>
        </p:nvSpPr>
        <p:spPr bwMode="auto">
          <a:xfrm>
            <a:off x="3352800" y="2133600"/>
            <a:ext cx="1981200" cy="1905000"/>
          </a:xfrm>
          <a:prstGeom prst="ellipse">
            <a:avLst/>
          </a:prstGeom>
          <a:noFill/>
          <a:ln w="38100" cap="rnd">
            <a:solidFill>
              <a:schemeClr val="folHlink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5449" name="Rectangle 9"/>
          <p:cNvSpPr>
            <a:spLocks noChangeArrowheads="1"/>
          </p:cNvSpPr>
          <p:nvPr/>
        </p:nvSpPr>
        <p:spPr bwMode="auto">
          <a:xfrm>
            <a:off x="1455738" y="2209800"/>
            <a:ext cx="19732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chemeClr val="folHlink"/>
                </a:solidFill>
              </a:rPr>
              <a:t>Variable X</a:t>
            </a:r>
            <a:r>
              <a:rPr lang="en-US" b="1" baseline="-25000">
                <a:solidFill>
                  <a:schemeClr val="folHlink"/>
                </a:solidFill>
              </a:rPr>
              <a:t>2</a:t>
            </a:r>
            <a:endParaRPr lang="en-US" b="1"/>
          </a:p>
        </p:txBody>
      </p:sp>
      <p:sp>
        <p:nvSpPr>
          <p:cNvPr id="445450" name="Oval 10"/>
          <p:cNvSpPr>
            <a:spLocks noChangeArrowheads="1"/>
          </p:cNvSpPr>
          <p:nvPr/>
        </p:nvSpPr>
        <p:spPr bwMode="auto">
          <a:xfrm>
            <a:off x="5638800" y="2895600"/>
            <a:ext cx="1981200" cy="1905000"/>
          </a:xfrm>
          <a:prstGeom prst="ellipse">
            <a:avLst/>
          </a:prstGeom>
          <a:noFill/>
          <a:ln w="38100">
            <a:solidFill>
              <a:srgbClr val="F3A5EB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5451" name="Rectangle 11"/>
          <p:cNvSpPr>
            <a:spLocks noChangeArrowheads="1"/>
          </p:cNvSpPr>
          <p:nvPr/>
        </p:nvSpPr>
        <p:spPr bwMode="auto">
          <a:xfrm>
            <a:off x="6103938" y="2133600"/>
            <a:ext cx="19732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F3A5EB"/>
                </a:solidFill>
              </a:rPr>
              <a:t>Variable X</a:t>
            </a:r>
            <a:r>
              <a:rPr lang="en-US" b="1" baseline="-25000">
                <a:solidFill>
                  <a:srgbClr val="F3A5EB"/>
                </a:solidFill>
              </a:rPr>
              <a:t>3</a:t>
            </a:r>
            <a:endParaRPr lang="en-US" b="1">
              <a:solidFill>
                <a:srgbClr val="F3A5EB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/>
              <a:t>Multiple Regression</a:t>
            </a:r>
          </a:p>
        </p:txBody>
      </p:sp>
      <p:sp>
        <p:nvSpPr>
          <p:cNvPr id="446467" name="Oval 3"/>
          <p:cNvSpPr>
            <a:spLocks noChangeArrowheads="1"/>
          </p:cNvSpPr>
          <p:nvPr/>
        </p:nvSpPr>
        <p:spPr bwMode="auto">
          <a:xfrm>
            <a:off x="3086100" y="2895600"/>
            <a:ext cx="1981200" cy="1905000"/>
          </a:xfrm>
          <a:prstGeom prst="ellipse">
            <a:avLst/>
          </a:prstGeom>
          <a:noFill/>
          <a:ln w="38100">
            <a:solidFill>
              <a:srgbClr val="FF020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6468" name="Oval 4"/>
          <p:cNvSpPr>
            <a:spLocks noChangeArrowheads="1"/>
          </p:cNvSpPr>
          <p:nvPr/>
        </p:nvSpPr>
        <p:spPr bwMode="auto">
          <a:xfrm>
            <a:off x="4305300" y="2895600"/>
            <a:ext cx="1981200" cy="1905000"/>
          </a:xfrm>
          <a:prstGeom prst="ellipse">
            <a:avLst/>
          </a:prstGeom>
          <a:noFill/>
          <a:ln w="38100">
            <a:solidFill>
              <a:srgbClr val="5454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6469" name="Rectangle 5"/>
          <p:cNvSpPr>
            <a:spLocks noChangeArrowheads="1"/>
          </p:cNvSpPr>
          <p:nvPr/>
        </p:nvSpPr>
        <p:spPr bwMode="auto">
          <a:xfrm>
            <a:off x="280988" y="5683250"/>
            <a:ext cx="86328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chemeClr val="tx1"/>
                </a:solidFill>
              </a:rPr>
              <a:t>In short, since all three predictors provide some unique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chemeClr val="tx1"/>
                </a:solidFill>
              </a:rPr>
              <a:t>information, predictions w/b best when using all three.</a:t>
            </a:r>
            <a:r>
              <a:rPr lang="en-US" b="1"/>
              <a:t>  </a:t>
            </a:r>
          </a:p>
        </p:txBody>
      </p:sp>
      <p:sp>
        <p:nvSpPr>
          <p:cNvPr id="446470" name="Rectangle 6"/>
          <p:cNvSpPr>
            <a:spLocks noChangeArrowheads="1"/>
          </p:cNvSpPr>
          <p:nvPr/>
        </p:nvSpPr>
        <p:spPr bwMode="auto">
          <a:xfrm>
            <a:off x="6345238" y="4814888"/>
            <a:ext cx="21891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5454FF"/>
                </a:solidFill>
              </a:rPr>
              <a:t>Criterion (Y)</a:t>
            </a:r>
          </a:p>
        </p:txBody>
      </p:sp>
      <p:sp>
        <p:nvSpPr>
          <p:cNvPr id="446471" name="Rectangle 7"/>
          <p:cNvSpPr>
            <a:spLocks noChangeArrowheads="1"/>
          </p:cNvSpPr>
          <p:nvPr/>
        </p:nvSpPr>
        <p:spPr bwMode="auto">
          <a:xfrm>
            <a:off x="1257300" y="4662488"/>
            <a:ext cx="19732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FF020F"/>
                </a:solidFill>
              </a:rPr>
              <a:t>Variable X</a:t>
            </a:r>
            <a:r>
              <a:rPr lang="en-US" b="1" baseline="-25000">
                <a:solidFill>
                  <a:srgbClr val="FF020F"/>
                </a:solidFill>
              </a:rPr>
              <a:t>1</a:t>
            </a:r>
            <a:endParaRPr lang="en-US" b="1"/>
          </a:p>
        </p:txBody>
      </p:sp>
      <p:sp>
        <p:nvSpPr>
          <p:cNvPr id="446472" name="Oval 8"/>
          <p:cNvSpPr>
            <a:spLocks noChangeArrowheads="1"/>
          </p:cNvSpPr>
          <p:nvPr/>
        </p:nvSpPr>
        <p:spPr bwMode="auto">
          <a:xfrm>
            <a:off x="3352800" y="2133600"/>
            <a:ext cx="1981200" cy="1905000"/>
          </a:xfrm>
          <a:prstGeom prst="ellipse">
            <a:avLst/>
          </a:prstGeom>
          <a:noFill/>
          <a:ln w="38100" cap="rnd">
            <a:solidFill>
              <a:schemeClr val="folHlink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6473" name="Rectangle 9"/>
          <p:cNvSpPr>
            <a:spLocks noChangeArrowheads="1"/>
          </p:cNvSpPr>
          <p:nvPr/>
        </p:nvSpPr>
        <p:spPr bwMode="auto">
          <a:xfrm>
            <a:off x="1455738" y="2209800"/>
            <a:ext cx="19732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chemeClr val="folHlink"/>
                </a:solidFill>
              </a:rPr>
              <a:t>Variable X</a:t>
            </a:r>
            <a:r>
              <a:rPr lang="en-US" b="1" baseline="-25000">
                <a:solidFill>
                  <a:schemeClr val="folHlink"/>
                </a:solidFill>
              </a:rPr>
              <a:t>2</a:t>
            </a:r>
            <a:endParaRPr lang="en-US" b="1"/>
          </a:p>
        </p:txBody>
      </p:sp>
      <p:sp>
        <p:nvSpPr>
          <p:cNvPr id="446474" name="Oval 10"/>
          <p:cNvSpPr>
            <a:spLocks noChangeArrowheads="1"/>
          </p:cNvSpPr>
          <p:nvPr/>
        </p:nvSpPr>
        <p:spPr bwMode="auto">
          <a:xfrm>
            <a:off x="5638800" y="2895600"/>
            <a:ext cx="1981200" cy="1905000"/>
          </a:xfrm>
          <a:prstGeom prst="ellipse">
            <a:avLst/>
          </a:prstGeom>
          <a:noFill/>
          <a:ln w="38100">
            <a:solidFill>
              <a:srgbClr val="F3A5EB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6475" name="Rectangle 11"/>
          <p:cNvSpPr>
            <a:spLocks noChangeArrowheads="1"/>
          </p:cNvSpPr>
          <p:nvPr/>
        </p:nvSpPr>
        <p:spPr bwMode="auto">
          <a:xfrm>
            <a:off x="6103938" y="2133600"/>
            <a:ext cx="19732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F3A5EB"/>
                </a:solidFill>
              </a:rPr>
              <a:t>Variable X</a:t>
            </a:r>
            <a:r>
              <a:rPr lang="en-US" b="1" baseline="-25000">
                <a:solidFill>
                  <a:srgbClr val="F3A5EB"/>
                </a:solidFill>
              </a:rPr>
              <a:t>3</a:t>
            </a:r>
            <a:endParaRPr lang="en-US" b="1">
              <a:solidFill>
                <a:srgbClr val="F3A5EB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/>
              <a:t>Multiple Regression</a:t>
            </a:r>
          </a:p>
        </p:txBody>
      </p:sp>
      <p:sp>
        <p:nvSpPr>
          <p:cNvPr id="447491" name="Oval 3"/>
          <p:cNvSpPr>
            <a:spLocks noChangeArrowheads="1"/>
          </p:cNvSpPr>
          <p:nvPr/>
        </p:nvSpPr>
        <p:spPr bwMode="auto">
          <a:xfrm>
            <a:off x="3086100" y="2895600"/>
            <a:ext cx="1981200" cy="1905000"/>
          </a:xfrm>
          <a:prstGeom prst="ellipse">
            <a:avLst/>
          </a:prstGeom>
          <a:noFill/>
          <a:ln w="38100">
            <a:solidFill>
              <a:srgbClr val="FF020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7492" name="Oval 4"/>
          <p:cNvSpPr>
            <a:spLocks noChangeArrowheads="1"/>
          </p:cNvSpPr>
          <p:nvPr/>
        </p:nvSpPr>
        <p:spPr bwMode="auto">
          <a:xfrm>
            <a:off x="4305300" y="2895600"/>
            <a:ext cx="1981200" cy="1905000"/>
          </a:xfrm>
          <a:prstGeom prst="ellipse">
            <a:avLst/>
          </a:prstGeom>
          <a:noFill/>
          <a:ln w="38100">
            <a:solidFill>
              <a:srgbClr val="5454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7493" name="Rectangle 5"/>
          <p:cNvSpPr>
            <a:spLocks noChangeArrowheads="1"/>
          </p:cNvSpPr>
          <p:nvPr/>
        </p:nvSpPr>
        <p:spPr bwMode="auto">
          <a:xfrm>
            <a:off x="347663" y="5683250"/>
            <a:ext cx="852963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chemeClr val="tx1"/>
                </a:solidFill>
              </a:rPr>
              <a:t>If you wanted to be more parsimonious and use only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chemeClr val="tx1"/>
                </a:solidFill>
              </a:rPr>
              <a:t>two of the three, which two would you pick, and why?</a:t>
            </a:r>
            <a:r>
              <a:rPr lang="en-US" b="1"/>
              <a:t>  </a:t>
            </a:r>
          </a:p>
        </p:txBody>
      </p:sp>
      <p:sp>
        <p:nvSpPr>
          <p:cNvPr id="447494" name="Rectangle 6"/>
          <p:cNvSpPr>
            <a:spLocks noChangeArrowheads="1"/>
          </p:cNvSpPr>
          <p:nvPr/>
        </p:nvSpPr>
        <p:spPr bwMode="auto">
          <a:xfrm>
            <a:off x="6345238" y="4814888"/>
            <a:ext cx="21891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5454FF"/>
                </a:solidFill>
              </a:rPr>
              <a:t>Criterion (Y)</a:t>
            </a:r>
          </a:p>
        </p:txBody>
      </p:sp>
      <p:sp>
        <p:nvSpPr>
          <p:cNvPr id="447495" name="Rectangle 7"/>
          <p:cNvSpPr>
            <a:spLocks noChangeArrowheads="1"/>
          </p:cNvSpPr>
          <p:nvPr/>
        </p:nvSpPr>
        <p:spPr bwMode="auto">
          <a:xfrm>
            <a:off x="1257300" y="4662488"/>
            <a:ext cx="19732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FF020F"/>
                </a:solidFill>
              </a:rPr>
              <a:t>Variable X</a:t>
            </a:r>
            <a:r>
              <a:rPr lang="en-US" b="1" baseline="-25000">
                <a:solidFill>
                  <a:srgbClr val="FF020F"/>
                </a:solidFill>
              </a:rPr>
              <a:t>1</a:t>
            </a:r>
            <a:endParaRPr lang="en-US" b="1"/>
          </a:p>
        </p:txBody>
      </p:sp>
      <p:sp>
        <p:nvSpPr>
          <p:cNvPr id="447496" name="Oval 8"/>
          <p:cNvSpPr>
            <a:spLocks noChangeArrowheads="1"/>
          </p:cNvSpPr>
          <p:nvPr/>
        </p:nvSpPr>
        <p:spPr bwMode="auto">
          <a:xfrm>
            <a:off x="3352800" y="2133600"/>
            <a:ext cx="1981200" cy="1905000"/>
          </a:xfrm>
          <a:prstGeom prst="ellipse">
            <a:avLst/>
          </a:prstGeom>
          <a:noFill/>
          <a:ln w="38100" cap="rnd">
            <a:solidFill>
              <a:schemeClr val="folHlink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7497" name="Rectangle 9"/>
          <p:cNvSpPr>
            <a:spLocks noChangeArrowheads="1"/>
          </p:cNvSpPr>
          <p:nvPr/>
        </p:nvSpPr>
        <p:spPr bwMode="auto">
          <a:xfrm>
            <a:off x="1455738" y="2209800"/>
            <a:ext cx="19732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chemeClr val="folHlink"/>
                </a:solidFill>
              </a:rPr>
              <a:t>Variable X</a:t>
            </a:r>
            <a:r>
              <a:rPr lang="en-US" b="1" baseline="-25000">
                <a:solidFill>
                  <a:schemeClr val="folHlink"/>
                </a:solidFill>
              </a:rPr>
              <a:t>2</a:t>
            </a:r>
            <a:endParaRPr lang="en-US" b="1"/>
          </a:p>
        </p:txBody>
      </p:sp>
      <p:sp>
        <p:nvSpPr>
          <p:cNvPr id="447498" name="Oval 10"/>
          <p:cNvSpPr>
            <a:spLocks noChangeArrowheads="1"/>
          </p:cNvSpPr>
          <p:nvPr/>
        </p:nvSpPr>
        <p:spPr bwMode="auto">
          <a:xfrm>
            <a:off x="5638800" y="2895600"/>
            <a:ext cx="1981200" cy="1905000"/>
          </a:xfrm>
          <a:prstGeom prst="ellipse">
            <a:avLst/>
          </a:prstGeom>
          <a:noFill/>
          <a:ln w="38100">
            <a:solidFill>
              <a:srgbClr val="F3A5EB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7499" name="Rectangle 11"/>
          <p:cNvSpPr>
            <a:spLocks noChangeArrowheads="1"/>
          </p:cNvSpPr>
          <p:nvPr/>
        </p:nvSpPr>
        <p:spPr bwMode="auto">
          <a:xfrm>
            <a:off x="6103938" y="2133600"/>
            <a:ext cx="19732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F3A5EB"/>
                </a:solidFill>
              </a:rPr>
              <a:t>Variable X</a:t>
            </a:r>
            <a:r>
              <a:rPr lang="en-US" b="1" baseline="-25000">
                <a:solidFill>
                  <a:srgbClr val="F3A5EB"/>
                </a:solidFill>
              </a:rPr>
              <a:t>3</a:t>
            </a:r>
            <a:endParaRPr lang="en-US" b="1">
              <a:solidFill>
                <a:srgbClr val="F3A5EB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bg1"/>
                </a:solidFill>
              </a:rPr>
              <a:t>A Brief Review of Multiple Regression</a:t>
            </a:r>
          </a:p>
        </p:txBody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Predicting scores on a criterion variable from two or more predictor variables</a:t>
            </a:r>
          </a:p>
          <a:p>
            <a:endParaRPr lang="en-US">
              <a:solidFill>
                <a:schemeClr val="bg1"/>
              </a:solidFill>
            </a:endParaRPr>
          </a:p>
          <a:p>
            <a:endParaRPr lang="en-US">
              <a:solidFill>
                <a:schemeClr val="bg1"/>
              </a:solidFill>
            </a:endParaRPr>
          </a:p>
          <a:p>
            <a:r>
              <a:rPr lang="en-US">
                <a:solidFill>
                  <a:schemeClr val="bg1"/>
                </a:solidFill>
              </a:rPr>
              <a:t>Overall accuracy of a prediction rule is called the </a:t>
            </a:r>
            <a:r>
              <a:rPr lang="en-US" i="1">
                <a:solidFill>
                  <a:schemeClr val="bg1"/>
                </a:solidFill>
              </a:rPr>
              <a:t>proportion of variance accounted for</a:t>
            </a:r>
            <a:r>
              <a:rPr lang="en-US">
                <a:solidFill>
                  <a:schemeClr val="bg1"/>
                </a:solidFill>
              </a:rPr>
              <a:t>, and is abbreviated as </a:t>
            </a:r>
            <a:r>
              <a:rPr lang="en-US" i="1">
                <a:solidFill>
                  <a:schemeClr val="bg1"/>
                </a:solidFill>
              </a:rPr>
              <a:t>R</a:t>
            </a:r>
            <a:r>
              <a:rPr lang="en-US" i="1" baseline="30000">
                <a:solidFill>
                  <a:schemeClr val="bg1"/>
                </a:solidFill>
              </a:rPr>
              <a:t>2</a:t>
            </a:r>
            <a:r>
              <a:rPr lang="en-US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432135" name="Picture 7" descr="multipleRegressionEquation"/>
          <p:cNvPicPr>
            <a:picLocks noChangeAspect="1" noChangeArrowheads="1"/>
          </p:cNvPicPr>
          <p:nvPr/>
        </p:nvPicPr>
        <p:blipFill>
          <a:blip r:embed="rId2" cstate="print"/>
          <a:srcRect b="84375"/>
          <a:stretch>
            <a:fillRect/>
          </a:stretch>
        </p:blipFill>
        <p:spPr bwMode="auto">
          <a:xfrm>
            <a:off x="1447800" y="3276600"/>
            <a:ext cx="6096000" cy="76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590800"/>
            <a:ext cx="7772400" cy="1143000"/>
          </a:xfrm>
        </p:spPr>
        <p:txBody>
          <a:bodyPr/>
          <a:lstStyle/>
          <a:p>
            <a:r>
              <a:rPr lang="en-US" sz="4800">
                <a:solidFill>
                  <a:schemeClr val="bg1"/>
                </a:solidFill>
              </a:rPr>
              <a:t>Hierarchical versus Stepwise</a:t>
            </a:r>
            <a:br>
              <a:rPr lang="en-US" sz="4800">
                <a:solidFill>
                  <a:schemeClr val="bg1"/>
                </a:solidFill>
              </a:rPr>
            </a:br>
            <a:r>
              <a:rPr lang="en-US" sz="4800">
                <a:solidFill>
                  <a:schemeClr val="bg1"/>
                </a:solidFill>
              </a:rPr>
              <a:t>Multiple Regression</a:t>
            </a:r>
          </a:p>
        </p:txBody>
      </p:sp>
      <p:sp>
        <p:nvSpPr>
          <p:cNvPr id="449540" name="Rectangle 4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400" b="1" u="sng" dirty="0">
                <a:solidFill>
                  <a:srgbClr val="FFEF02"/>
                </a:solidFill>
              </a:rPr>
              <a:t>Part </a:t>
            </a:r>
            <a:r>
              <a:rPr lang="en-US" sz="4400" b="1" u="sng" dirty="0" smtClean="0">
                <a:solidFill>
                  <a:srgbClr val="FFEF02"/>
                </a:solidFill>
              </a:rPr>
              <a:t>2</a:t>
            </a:r>
            <a:endParaRPr lang="en-US" sz="4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Hierarchical Multiple Regression</a:t>
            </a:r>
          </a:p>
        </p:txBody>
      </p:sp>
      <p:sp>
        <p:nvSpPr>
          <p:cNvPr id="454660" name="Text Box 4"/>
          <p:cNvSpPr txBox="1">
            <a:spLocks noChangeArrowheads="1"/>
          </p:cNvSpPr>
          <p:nvPr/>
        </p:nvSpPr>
        <p:spPr bwMode="auto">
          <a:xfrm>
            <a:off x="3124200" y="1905000"/>
            <a:ext cx="2344738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>
                <a:solidFill>
                  <a:srgbClr val="FFEF02"/>
                </a:solidFill>
              </a:rPr>
              <a:t>Albert Einstein</a:t>
            </a:r>
          </a:p>
        </p:txBody>
      </p:sp>
      <p:sp>
        <p:nvSpPr>
          <p:cNvPr id="454661" name="Rectangle 5"/>
          <p:cNvSpPr>
            <a:spLocks noChangeArrowheads="1"/>
          </p:cNvSpPr>
          <p:nvPr/>
        </p:nvSpPr>
        <p:spPr bwMode="auto">
          <a:xfrm>
            <a:off x="1254125" y="5197475"/>
            <a:ext cx="6323013" cy="12493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FFEF02"/>
                </a:solidFill>
              </a:rPr>
              <a:t>The Power of a Theory</a:t>
            </a:r>
            <a:r>
              <a:rPr lang="en-US" sz="2400"/>
              <a:t> 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/>
              <a:t>Without theories, psychology could be reduced to 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/>
              <a:t>cataloging stimulus-response pairs, infinitely.</a:t>
            </a:r>
            <a:r>
              <a:rPr lang="en-US"/>
              <a:t> </a:t>
            </a:r>
          </a:p>
        </p:txBody>
      </p:sp>
      <p:pic>
        <p:nvPicPr>
          <p:cNvPr id="454663" name="Picture 7" descr="Einst05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2590800"/>
            <a:ext cx="1666875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Stepwise Multiple Regression</a:t>
            </a:r>
          </a:p>
        </p:txBody>
      </p:sp>
      <p:pic>
        <p:nvPicPr>
          <p:cNvPr id="450565" name="Picture 5" descr="The image “http://measure.igpp.ucla.edu/solar-terrestrial-luminaries/newton.jpg” cannot be displayed, because it contains errors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2667000"/>
            <a:ext cx="3048000" cy="2286000"/>
          </a:xfrm>
          <a:prstGeom prst="rect">
            <a:avLst/>
          </a:prstGeom>
          <a:noFill/>
        </p:spPr>
      </p:pic>
      <p:sp>
        <p:nvSpPr>
          <p:cNvPr id="450566" name="Text Box 6"/>
          <p:cNvSpPr txBox="1">
            <a:spLocks noChangeArrowheads="1"/>
          </p:cNvSpPr>
          <p:nvPr/>
        </p:nvSpPr>
        <p:spPr bwMode="auto">
          <a:xfrm>
            <a:off x="3124200" y="1905000"/>
            <a:ext cx="2632075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>
                <a:solidFill>
                  <a:srgbClr val="FFEF02"/>
                </a:solidFill>
              </a:rPr>
              <a:t>Sir Isaac Newton</a:t>
            </a:r>
          </a:p>
        </p:txBody>
      </p:sp>
      <p:sp>
        <p:nvSpPr>
          <p:cNvPr id="450567" name="Rectangle 7"/>
          <p:cNvSpPr>
            <a:spLocks noChangeArrowheads="1"/>
          </p:cNvSpPr>
          <p:nvPr/>
        </p:nvSpPr>
        <p:spPr bwMode="auto">
          <a:xfrm>
            <a:off x="646113" y="5227638"/>
            <a:ext cx="7524750" cy="1187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FFEF02"/>
                </a:solidFill>
              </a:rPr>
              <a:t>"Hypothesis non fingo"</a:t>
            </a:r>
            <a:r>
              <a:rPr lang="en-US" sz="2400"/>
              <a:t> 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/>
              <a:t>"I do not feign a hypothesis" 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/>
              <a:t>Newton's response when asked about what constitutes space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Hierarchical and Stepwise </a:t>
            </a:r>
            <a:br>
              <a:rPr lang="en-US">
                <a:solidFill>
                  <a:schemeClr val="bg1"/>
                </a:solidFill>
              </a:rPr>
            </a:br>
            <a:r>
              <a:rPr lang="en-US">
                <a:solidFill>
                  <a:schemeClr val="bg1"/>
                </a:solidFill>
              </a:rPr>
              <a:t>Multiple Regression</a:t>
            </a:r>
          </a:p>
        </p:txBody>
      </p:sp>
      <p:sp>
        <p:nvSpPr>
          <p:cNvPr id="462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solidFill>
                  <a:schemeClr val="bg1"/>
                </a:solidFill>
              </a:rPr>
              <a:t>Hierarchical multiple regression</a:t>
            </a:r>
          </a:p>
          <a:p>
            <a:pPr lvl="1">
              <a:lnSpc>
                <a:spcPct val="90000"/>
              </a:lnSpc>
            </a:pPr>
            <a:r>
              <a:rPr lang="en-US" sz="2400">
                <a:solidFill>
                  <a:schemeClr val="bg1"/>
                </a:solidFill>
              </a:rPr>
              <a:t>Predictor variables are entered into the regression sequentially, and the order depends on your theory.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240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chemeClr val="bg1"/>
                </a:solidFill>
              </a:rPr>
              <a:t>Stepwise multiple regression</a:t>
            </a:r>
          </a:p>
          <a:p>
            <a:pPr lvl="1">
              <a:lnSpc>
                <a:spcPct val="90000"/>
              </a:lnSpc>
            </a:pPr>
            <a:r>
              <a:rPr lang="en-US" sz="2400">
                <a:solidFill>
                  <a:schemeClr val="bg1"/>
                </a:solidFill>
              </a:rPr>
              <a:t>Computer selects predictor variable that accounts for most variance on the criterion variable, if significant</a:t>
            </a:r>
          </a:p>
          <a:p>
            <a:pPr lvl="1">
              <a:lnSpc>
                <a:spcPct val="90000"/>
              </a:lnSpc>
            </a:pPr>
            <a:r>
              <a:rPr lang="en-US" sz="2400">
                <a:solidFill>
                  <a:schemeClr val="bg1"/>
                </a:solidFill>
              </a:rPr>
              <a:t>Process repeats by selecting variable that accounts for the most additional variance, if significant, and so on</a:t>
            </a:r>
          </a:p>
          <a:p>
            <a:pPr lvl="1">
              <a:lnSpc>
                <a:spcPct val="90000"/>
              </a:lnSpc>
            </a:pPr>
            <a:r>
              <a:rPr lang="en-US" sz="2400">
                <a:solidFill>
                  <a:schemeClr val="bg1"/>
                </a:solidFill>
              </a:rPr>
              <a:t>Used as an exploratory technique; is controversial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Hierarchical vs. Stepwise </a:t>
            </a:r>
            <a:br>
              <a:rPr lang="en-US">
                <a:solidFill>
                  <a:schemeClr val="bg1"/>
                </a:solidFill>
              </a:rPr>
            </a:br>
            <a:r>
              <a:rPr lang="en-US">
                <a:solidFill>
                  <a:schemeClr val="bg1"/>
                </a:solidFill>
              </a:rPr>
              <a:t>Multiple Regression</a:t>
            </a:r>
          </a:p>
        </p:txBody>
      </p:sp>
      <p:sp>
        <p:nvSpPr>
          <p:cNvPr id="463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400">
                <a:solidFill>
                  <a:schemeClr val="bg1"/>
                </a:solidFill>
              </a:rPr>
              <a:t>Both involve adding variables sequentially and checking for significant improvement in the degree to which the model can predict scores on the criterion variable.</a:t>
            </a:r>
          </a:p>
          <a:p>
            <a:pPr>
              <a:buFontTx/>
              <a:buNone/>
            </a:pPr>
            <a:endParaRPr lang="en-US" sz="2400">
              <a:solidFill>
                <a:schemeClr val="bg1"/>
              </a:solidFill>
            </a:endParaRPr>
          </a:p>
          <a:p>
            <a:pPr lvl="1"/>
            <a:r>
              <a:rPr lang="en-US" sz="2400">
                <a:solidFill>
                  <a:srgbClr val="FFEF02"/>
                </a:solidFill>
              </a:rPr>
              <a:t>In </a:t>
            </a:r>
            <a:r>
              <a:rPr lang="en-US" sz="2400" u="sng">
                <a:solidFill>
                  <a:srgbClr val="FFEF02"/>
                </a:solidFill>
              </a:rPr>
              <a:t>hierarchical</a:t>
            </a:r>
            <a:r>
              <a:rPr lang="en-US" sz="2400">
                <a:solidFill>
                  <a:srgbClr val="FFEF02"/>
                </a:solidFill>
              </a:rPr>
              <a:t> multiple regression, the order is determined in advance, by a theory or plan</a:t>
            </a:r>
          </a:p>
          <a:p>
            <a:pPr lvl="1">
              <a:buFontTx/>
              <a:buNone/>
            </a:pPr>
            <a:endParaRPr lang="en-US" sz="2400">
              <a:solidFill>
                <a:srgbClr val="FFEF02"/>
              </a:solidFill>
            </a:endParaRPr>
          </a:p>
          <a:p>
            <a:pPr lvl="1"/>
            <a:r>
              <a:rPr lang="en-US" sz="2400">
                <a:solidFill>
                  <a:srgbClr val="FFEF02"/>
                </a:solidFill>
              </a:rPr>
              <a:t>In </a:t>
            </a:r>
            <a:r>
              <a:rPr lang="en-US" sz="2400" u="sng">
                <a:solidFill>
                  <a:srgbClr val="FFEF02"/>
                </a:solidFill>
              </a:rPr>
              <a:t>stepwise</a:t>
            </a:r>
            <a:r>
              <a:rPr lang="en-US" sz="2400">
                <a:solidFill>
                  <a:srgbClr val="FFEF02"/>
                </a:solidFill>
              </a:rPr>
              <a:t> multiple regression, order is determined by a computer</a:t>
            </a:r>
          </a:p>
          <a:p>
            <a:pPr lvl="1"/>
            <a:endParaRPr lang="en-US" sz="2400">
              <a:solidFill>
                <a:srgbClr val="FFEF02"/>
              </a:solidFill>
            </a:endParaRPr>
          </a:p>
          <a:p>
            <a:pPr lvl="1"/>
            <a:r>
              <a:rPr lang="en-US" sz="2400">
                <a:solidFill>
                  <a:srgbClr val="FFEF02"/>
                </a:solidFill>
              </a:rPr>
              <a:t>Note: For a given data set…these two procedures could generate DIFFERENT regression equations!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Hierarchical vs. Stepwise </a:t>
            </a:r>
            <a:br>
              <a:rPr lang="en-US">
                <a:solidFill>
                  <a:schemeClr val="bg1"/>
                </a:solidFill>
              </a:rPr>
            </a:br>
            <a:r>
              <a:rPr lang="en-US">
                <a:solidFill>
                  <a:schemeClr val="bg1"/>
                </a:solidFill>
              </a:rPr>
              <a:t>Multiple Regression</a:t>
            </a:r>
          </a:p>
        </p:txBody>
      </p:sp>
      <p:sp>
        <p:nvSpPr>
          <p:cNvPr id="465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r>
              <a:rPr lang="en-US" sz="4000">
                <a:solidFill>
                  <a:schemeClr val="bg1"/>
                </a:solidFill>
              </a:rPr>
              <a:t>When do we use which?</a:t>
            </a:r>
          </a:p>
          <a:p>
            <a:endParaRPr lang="en-US" sz="4000">
              <a:solidFill>
                <a:schemeClr val="bg1"/>
              </a:solidFill>
            </a:endParaRPr>
          </a:p>
          <a:p>
            <a:r>
              <a:rPr lang="en-US" sz="4000">
                <a:solidFill>
                  <a:srgbClr val="FFEF02"/>
                </a:solidFill>
              </a:rPr>
              <a:t>IT DEPENDS!</a:t>
            </a:r>
          </a:p>
          <a:p>
            <a:endParaRPr lang="en-US" sz="4000">
              <a:solidFill>
                <a:srgbClr val="FFEF02"/>
              </a:solidFill>
            </a:endParaRPr>
          </a:p>
          <a:p>
            <a:r>
              <a:rPr lang="en-US" sz="4000">
                <a:solidFill>
                  <a:schemeClr val="bg1"/>
                </a:solidFill>
              </a:rPr>
              <a:t>Here are some considerations…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EF02"/>
                </a:solidFill>
              </a:rPr>
              <a:t>Part </a:t>
            </a:r>
            <a:r>
              <a:rPr lang="en-US" b="1" u="sng" dirty="0" smtClean="0">
                <a:solidFill>
                  <a:srgbClr val="FFEF02"/>
                </a:solidFill>
              </a:rPr>
              <a:t>1</a:t>
            </a:r>
            <a:endParaRPr lang="en-US" dirty="0"/>
          </a:p>
        </p:txBody>
      </p:sp>
      <p:sp>
        <p:nvSpPr>
          <p:cNvPr id="411651" name="Rectangle 3"/>
          <p:cNvSpPr>
            <a:spLocks noChangeArrowheads="1"/>
          </p:cNvSpPr>
          <p:nvPr/>
        </p:nvSpPr>
        <p:spPr bwMode="auto">
          <a:xfrm>
            <a:off x="2404821" y="2514600"/>
            <a:ext cx="458042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000" b="1" dirty="0"/>
              <a:t>Introduction To </a:t>
            </a:r>
            <a:endParaRPr lang="en-US" sz="4000" b="1" dirty="0" smtClean="0"/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000" b="1" dirty="0" smtClean="0"/>
              <a:t>Multiple </a:t>
            </a:r>
            <a:r>
              <a:rPr lang="en-US" sz="4000" b="1" dirty="0"/>
              <a:t>Regression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Hierarchical vs. Stepwise </a:t>
            </a:r>
            <a:br>
              <a:rPr lang="en-US">
                <a:solidFill>
                  <a:schemeClr val="bg1"/>
                </a:solidFill>
              </a:rPr>
            </a:br>
            <a:r>
              <a:rPr lang="en-US">
                <a:solidFill>
                  <a:schemeClr val="bg1"/>
                </a:solidFill>
              </a:rPr>
              <a:t>Multiple Regression</a:t>
            </a:r>
          </a:p>
        </p:txBody>
      </p:sp>
      <p:sp>
        <p:nvSpPr>
          <p:cNvPr id="472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800600"/>
          </a:xfrm>
        </p:spPr>
        <p:txBody>
          <a:bodyPr/>
          <a:lstStyle/>
          <a:p>
            <a:r>
              <a:rPr lang="en-US" sz="2800">
                <a:solidFill>
                  <a:schemeClr val="bg1"/>
                </a:solidFill>
              </a:rPr>
              <a:t>Hierarchical Regression 					– Good for testing a theory!</a:t>
            </a:r>
          </a:p>
          <a:p>
            <a:endParaRPr lang="en-US" sz="2800">
              <a:solidFill>
                <a:schemeClr val="bg1"/>
              </a:solidFill>
            </a:endParaRPr>
          </a:p>
          <a:p>
            <a:r>
              <a:rPr lang="en-US" sz="2800">
                <a:solidFill>
                  <a:schemeClr val="bg1"/>
                </a:solidFill>
              </a:rPr>
              <a:t>Stepwise Regression 						– Good for exploring data sets!</a:t>
            </a:r>
            <a:endParaRPr lang="en-US" sz="2800">
              <a:solidFill>
                <a:srgbClr val="FFEF02"/>
              </a:solidFill>
            </a:endParaRPr>
          </a:p>
          <a:p>
            <a:endParaRPr lang="en-US" sz="28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Hierarchical vs. Stepwise </a:t>
            </a:r>
            <a:br>
              <a:rPr lang="en-US">
                <a:solidFill>
                  <a:schemeClr val="bg1"/>
                </a:solidFill>
              </a:rPr>
            </a:br>
            <a:r>
              <a:rPr lang="en-US">
                <a:solidFill>
                  <a:schemeClr val="bg1"/>
                </a:solidFill>
              </a:rPr>
              <a:t>Multiple Regression</a:t>
            </a:r>
          </a:p>
        </p:txBody>
      </p:sp>
      <p:sp>
        <p:nvSpPr>
          <p:cNvPr id="471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solidFill>
                  <a:srgbClr val="FFEF02"/>
                </a:solidFill>
              </a:rPr>
              <a:t>Hierarchical Regression</a:t>
            </a:r>
            <a:r>
              <a:rPr lang="en-US" sz="2800">
                <a:solidFill>
                  <a:schemeClr val="bg1"/>
                </a:solidFill>
              </a:rPr>
              <a:t> – you add variables in planned sequence and </a:t>
            </a:r>
            <a:r>
              <a:rPr lang="en-US" sz="2800">
                <a:solidFill>
                  <a:srgbClr val="FFEF02"/>
                </a:solidFill>
              </a:rPr>
              <a:t>continue to the end</a:t>
            </a:r>
            <a:r>
              <a:rPr lang="en-US" sz="2800">
                <a:solidFill>
                  <a:schemeClr val="bg1"/>
                </a:solidFill>
              </a:rPr>
              <a:t> regardless of whether “earlier” variables are significant or not. </a:t>
            </a:r>
            <a:r>
              <a:rPr lang="en-US" sz="2800">
                <a:solidFill>
                  <a:srgbClr val="FFEF02"/>
                </a:solidFill>
              </a:rPr>
              <a:t>No stopping until all your theory’s variables are in!</a:t>
            </a:r>
          </a:p>
          <a:p>
            <a:pPr>
              <a:lnSpc>
                <a:spcPct val="90000"/>
              </a:lnSpc>
            </a:pPr>
            <a:endParaRPr lang="en-US" sz="280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rgbClr val="FFEF02"/>
                </a:solidFill>
              </a:rPr>
              <a:t>Stepwise Regression</a:t>
            </a:r>
            <a:r>
              <a:rPr lang="en-US" sz="2800">
                <a:solidFill>
                  <a:schemeClr val="bg1"/>
                </a:solidFill>
              </a:rPr>
              <a:t> – a computer adds predictors successively according to which turns out to be the best additional predictor among the remaining variables. </a:t>
            </a:r>
            <a:r>
              <a:rPr lang="en-US" sz="2800">
                <a:solidFill>
                  <a:srgbClr val="FFEF02"/>
                </a:solidFill>
              </a:rPr>
              <a:t>You stop when the best remaining predictor is non-significant. </a:t>
            </a:r>
          </a:p>
          <a:p>
            <a:pPr>
              <a:lnSpc>
                <a:spcPct val="90000"/>
              </a:lnSpc>
            </a:pPr>
            <a:endParaRPr lang="en-US" sz="28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Hierarchical vs. Stepwise </a:t>
            </a:r>
            <a:br>
              <a:rPr lang="en-US">
                <a:solidFill>
                  <a:schemeClr val="bg1"/>
                </a:solidFill>
              </a:rPr>
            </a:br>
            <a:r>
              <a:rPr lang="en-US">
                <a:solidFill>
                  <a:schemeClr val="bg1"/>
                </a:solidFill>
              </a:rPr>
              <a:t>Multiple Regression</a:t>
            </a:r>
          </a:p>
        </p:txBody>
      </p:sp>
      <p:pic>
        <p:nvPicPr>
          <p:cNvPr id="466949" name="Picture 5" descr="h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676400"/>
            <a:ext cx="6172200" cy="4221163"/>
          </a:xfrm>
          <a:prstGeom prst="rect">
            <a:avLst/>
          </a:prstGeom>
          <a:noFill/>
        </p:spPr>
      </p:pic>
      <p:sp>
        <p:nvSpPr>
          <p:cNvPr id="466950" name="Rectangle 6"/>
          <p:cNvSpPr>
            <a:spLocks noChangeArrowheads="1"/>
          </p:cNvSpPr>
          <p:nvPr/>
        </p:nvSpPr>
        <p:spPr bwMode="auto">
          <a:xfrm>
            <a:off x="1371600" y="6019800"/>
            <a:ext cx="6381750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>
                <a:solidFill>
                  <a:srgbClr val="FFEF02"/>
                </a:solidFill>
              </a:rPr>
              <a:t>Hierarchical Regression – Predicting PTSD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Hierarchical vs. Stepwise </a:t>
            </a:r>
            <a:br>
              <a:rPr lang="en-US">
                <a:solidFill>
                  <a:schemeClr val="bg1"/>
                </a:solidFill>
              </a:rPr>
            </a:br>
            <a:r>
              <a:rPr lang="en-US">
                <a:solidFill>
                  <a:schemeClr val="bg1"/>
                </a:solidFill>
              </a:rPr>
              <a:t>Multiple Regression</a:t>
            </a:r>
          </a:p>
        </p:txBody>
      </p:sp>
      <p:pic>
        <p:nvPicPr>
          <p:cNvPr id="473091" name="Picture 3" descr="ste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676400"/>
            <a:ext cx="6477000" cy="4237038"/>
          </a:xfrm>
          <a:prstGeom prst="rect">
            <a:avLst/>
          </a:prstGeom>
          <a:noFill/>
        </p:spPr>
      </p:pic>
      <p:sp>
        <p:nvSpPr>
          <p:cNvPr id="473092" name="Rectangle 4"/>
          <p:cNvSpPr>
            <a:spLocks noChangeArrowheads="1"/>
          </p:cNvSpPr>
          <p:nvPr/>
        </p:nvSpPr>
        <p:spPr bwMode="auto">
          <a:xfrm>
            <a:off x="685800" y="6096000"/>
            <a:ext cx="7429500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>
                <a:solidFill>
                  <a:srgbClr val="FFEF02"/>
                </a:solidFill>
              </a:rPr>
              <a:t>Stepwise Regression – Good for Data Exploration!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Hierarchical vs. Stepwise </a:t>
            </a:r>
            <a:br>
              <a:rPr lang="en-US">
                <a:solidFill>
                  <a:schemeClr val="bg1"/>
                </a:solidFill>
              </a:rPr>
            </a:br>
            <a:r>
              <a:rPr lang="en-US">
                <a:solidFill>
                  <a:schemeClr val="bg1"/>
                </a:solidFill>
              </a:rPr>
              <a:t>Multiple Regression</a:t>
            </a:r>
          </a:p>
        </p:txBody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solidFill>
                  <a:schemeClr val="bg1"/>
                </a:solidFill>
              </a:rPr>
              <a:t>Stepwise MR can be useful for APPLIED researchers or THERAPISTS… </a:t>
            </a:r>
          </a:p>
          <a:p>
            <a:pPr>
              <a:lnSpc>
                <a:spcPct val="90000"/>
              </a:lnSpc>
            </a:pPr>
            <a:endParaRPr lang="en-US" sz="280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chemeClr val="bg1"/>
                </a:solidFill>
              </a:rPr>
              <a:t>“I don’t care about theories…I just want to be able to predict who will benefit from my treatment (perhaps ECT) and who will not”</a:t>
            </a:r>
          </a:p>
          <a:p>
            <a:pPr>
              <a:lnSpc>
                <a:spcPct val="90000"/>
              </a:lnSpc>
            </a:pPr>
            <a:endParaRPr lang="en-US" sz="280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chemeClr val="bg1"/>
                </a:solidFill>
              </a:rPr>
              <a:t>Hypotheses non fingo…big time!</a:t>
            </a:r>
          </a:p>
          <a:p>
            <a:pPr>
              <a:lnSpc>
                <a:spcPct val="90000"/>
              </a:lnSpc>
            </a:pPr>
            <a:endParaRPr lang="en-US" sz="280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chemeClr val="bg1"/>
                </a:solidFill>
              </a:rPr>
              <a:t>Stepwise MR is controversial though…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Hierarchical vs. Stepwise </a:t>
            </a:r>
            <a:br>
              <a:rPr lang="en-US">
                <a:solidFill>
                  <a:schemeClr val="bg1"/>
                </a:solidFill>
              </a:rPr>
            </a:br>
            <a:r>
              <a:rPr lang="en-US">
                <a:solidFill>
                  <a:schemeClr val="bg1"/>
                </a:solidFill>
              </a:rPr>
              <a:t>Multiple Regression</a:t>
            </a:r>
          </a:p>
        </p:txBody>
      </p:sp>
      <p:sp>
        <p:nvSpPr>
          <p:cNvPr id="475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800600"/>
          </a:xfrm>
        </p:spPr>
        <p:txBody>
          <a:bodyPr/>
          <a:lstStyle/>
          <a:p>
            <a:r>
              <a:rPr lang="en-US" sz="2000" dirty="0">
                <a:solidFill>
                  <a:schemeClr val="bg1"/>
                </a:solidFill>
              </a:rPr>
              <a:t>Let’s say that two predictors, “M” and “J”, have equal predictive power…in the population. 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For a particular sample, “M” might turn up just barely above statistical significance, and “J” is just barely below significance.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Here, “M” would be selected and “J” excluded.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But a different sample could well have generated the reverse!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>
                <a:solidFill>
                  <a:schemeClr val="bg1"/>
                </a:solidFill>
              </a:rPr>
              <a:t>There’s a difference between “M” being </a:t>
            </a:r>
            <a:r>
              <a:rPr lang="en-US" sz="2000" smtClean="0">
                <a:solidFill>
                  <a:schemeClr val="bg1"/>
                </a:solidFill>
              </a:rPr>
              <a:t>significantly </a:t>
            </a:r>
            <a:r>
              <a:rPr lang="en-US" sz="2000">
                <a:solidFill>
                  <a:schemeClr val="bg1"/>
                </a:solidFill>
              </a:rPr>
              <a:t>better than “J”, and “M” being significantly better than zero (“Chance”) but not significantly better than “J”…</a:t>
            </a:r>
          </a:p>
          <a:p>
            <a:endParaRPr 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Hierarchical vs. Stepwise </a:t>
            </a:r>
            <a:br>
              <a:rPr lang="en-US">
                <a:solidFill>
                  <a:schemeClr val="bg1"/>
                </a:solidFill>
              </a:rPr>
            </a:br>
            <a:r>
              <a:rPr lang="en-US">
                <a:solidFill>
                  <a:schemeClr val="bg1"/>
                </a:solidFill>
              </a:rPr>
              <a:t>Multiple Regression</a:t>
            </a:r>
          </a:p>
        </p:txBody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Example: </a:t>
            </a:r>
          </a:p>
          <a:p>
            <a:pPr>
              <a:lnSpc>
                <a:spcPct val="90000"/>
              </a:lnSpc>
            </a:pPr>
            <a:endParaRPr lang="en-US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“M” has an r-squared = .15, in a sample.</a:t>
            </a:r>
          </a:p>
          <a:p>
            <a:pPr>
              <a:lnSpc>
                <a:spcPct val="90000"/>
              </a:lnSpc>
            </a:pPr>
            <a:endParaRPr lang="en-US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“J” has an r-squared = .13 in a sample</a:t>
            </a:r>
          </a:p>
          <a:p>
            <a:pPr>
              <a:lnSpc>
                <a:spcPct val="90000"/>
              </a:lnSpc>
            </a:pPr>
            <a:endParaRPr lang="en-US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If the critical value (cut-off) for the significance is r-squared = .14, then “M” is in, “J” is out…but is “M” really better?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EF02"/>
                </a:solidFill>
              </a:rPr>
              <a:t>Part </a:t>
            </a:r>
            <a:r>
              <a:rPr lang="en-US" b="1" u="sng" dirty="0" smtClean="0">
                <a:solidFill>
                  <a:srgbClr val="FFEF02"/>
                </a:solidFill>
              </a:rPr>
              <a:t>3</a:t>
            </a:r>
            <a:endParaRPr lang="en-US" dirty="0"/>
          </a:p>
        </p:txBody>
      </p:sp>
      <p:sp>
        <p:nvSpPr>
          <p:cNvPr id="477187" name="Rectangle 3"/>
          <p:cNvSpPr>
            <a:spLocks noChangeArrowheads="1"/>
          </p:cNvSpPr>
          <p:nvPr/>
        </p:nvSpPr>
        <p:spPr bwMode="auto">
          <a:xfrm>
            <a:off x="969963" y="2514600"/>
            <a:ext cx="747077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000" b="1"/>
              <a:t>Practice: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000" b="1"/>
              <a:t>MR Examples &amp; Student Interest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/>
              <a:t>Multiple Regression</a:t>
            </a:r>
          </a:p>
        </p:txBody>
      </p:sp>
      <p:sp>
        <p:nvSpPr>
          <p:cNvPr id="478211" name="Oval 3"/>
          <p:cNvSpPr>
            <a:spLocks noChangeArrowheads="1"/>
          </p:cNvSpPr>
          <p:nvPr/>
        </p:nvSpPr>
        <p:spPr bwMode="auto">
          <a:xfrm>
            <a:off x="3086100" y="2895600"/>
            <a:ext cx="1981200" cy="1905000"/>
          </a:xfrm>
          <a:prstGeom prst="ellipse">
            <a:avLst/>
          </a:prstGeom>
          <a:noFill/>
          <a:ln w="38100">
            <a:solidFill>
              <a:srgbClr val="FF020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8212" name="Oval 4"/>
          <p:cNvSpPr>
            <a:spLocks noChangeArrowheads="1"/>
          </p:cNvSpPr>
          <p:nvPr/>
        </p:nvSpPr>
        <p:spPr bwMode="auto">
          <a:xfrm>
            <a:off x="4305300" y="2895600"/>
            <a:ext cx="1981200" cy="1905000"/>
          </a:xfrm>
          <a:prstGeom prst="ellipse">
            <a:avLst/>
          </a:prstGeom>
          <a:noFill/>
          <a:ln w="38100">
            <a:solidFill>
              <a:srgbClr val="5454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8213" name="Rectangle 5"/>
          <p:cNvSpPr>
            <a:spLocks noChangeArrowheads="1"/>
          </p:cNvSpPr>
          <p:nvPr/>
        </p:nvSpPr>
        <p:spPr bwMode="auto">
          <a:xfrm>
            <a:off x="1981200" y="5486400"/>
            <a:ext cx="5954713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1"/>
                </a:solidFill>
              </a:rPr>
              <a:t>Based on the topic of interest that you identified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1"/>
                </a:solidFill>
              </a:rPr>
              <a:t>on the first day of class, generate variables that 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1"/>
                </a:solidFill>
              </a:rPr>
              <a:t>are reasonably well described by the above diagram.</a:t>
            </a:r>
            <a:r>
              <a:rPr lang="en-US" b="1">
                <a:solidFill>
                  <a:schemeClr val="tx1"/>
                </a:solidFill>
              </a:rPr>
              <a:t> </a:t>
            </a:r>
            <a:endParaRPr lang="en-US" b="1"/>
          </a:p>
        </p:txBody>
      </p:sp>
      <p:sp>
        <p:nvSpPr>
          <p:cNvPr id="478214" name="Rectangle 6"/>
          <p:cNvSpPr>
            <a:spLocks noChangeArrowheads="1"/>
          </p:cNvSpPr>
          <p:nvPr/>
        </p:nvSpPr>
        <p:spPr bwMode="auto">
          <a:xfrm>
            <a:off x="6345238" y="4814888"/>
            <a:ext cx="21891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5454FF"/>
                </a:solidFill>
              </a:rPr>
              <a:t>Criterion (Y)</a:t>
            </a:r>
          </a:p>
        </p:txBody>
      </p:sp>
      <p:sp>
        <p:nvSpPr>
          <p:cNvPr id="478215" name="Rectangle 7"/>
          <p:cNvSpPr>
            <a:spLocks noChangeArrowheads="1"/>
          </p:cNvSpPr>
          <p:nvPr/>
        </p:nvSpPr>
        <p:spPr bwMode="auto">
          <a:xfrm>
            <a:off x="1257300" y="4662488"/>
            <a:ext cx="19732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FF020F"/>
                </a:solidFill>
              </a:rPr>
              <a:t>Variable X</a:t>
            </a:r>
            <a:r>
              <a:rPr lang="en-US" b="1" baseline="-25000">
                <a:solidFill>
                  <a:srgbClr val="FF020F"/>
                </a:solidFill>
              </a:rPr>
              <a:t>1</a:t>
            </a:r>
            <a:endParaRPr lang="en-US" b="1"/>
          </a:p>
        </p:txBody>
      </p:sp>
      <p:sp>
        <p:nvSpPr>
          <p:cNvPr id="478216" name="Oval 8"/>
          <p:cNvSpPr>
            <a:spLocks noChangeArrowheads="1"/>
          </p:cNvSpPr>
          <p:nvPr/>
        </p:nvSpPr>
        <p:spPr bwMode="auto">
          <a:xfrm>
            <a:off x="3352800" y="2133600"/>
            <a:ext cx="1981200" cy="1905000"/>
          </a:xfrm>
          <a:prstGeom prst="ellipse">
            <a:avLst/>
          </a:prstGeom>
          <a:noFill/>
          <a:ln w="38100" cap="rnd">
            <a:solidFill>
              <a:schemeClr val="folHlink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8217" name="Rectangle 9"/>
          <p:cNvSpPr>
            <a:spLocks noChangeArrowheads="1"/>
          </p:cNvSpPr>
          <p:nvPr/>
        </p:nvSpPr>
        <p:spPr bwMode="auto">
          <a:xfrm>
            <a:off x="1455738" y="2209800"/>
            <a:ext cx="19732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chemeClr val="folHlink"/>
                </a:solidFill>
              </a:rPr>
              <a:t>Variable X</a:t>
            </a:r>
            <a:r>
              <a:rPr lang="en-US" b="1" baseline="-25000">
                <a:solidFill>
                  <a:schemeClr val="folHlink"/>
                </a:solidFill>
              </a:rPr>
              <a:t>2</a:t>
            </a:r>
            <a:endParaRPr lang="en-US" b="1"/>
          </a:p>
        </p:txBody>
      </p:sp>
      <p:sp>
        <p:nvSpPr>
          <p:cNvPr id="478218" name="Oval 10"/>
          <p:cNvSpPr>
            <a:spLocks noChangeArrowheads="1"/>
          </p:cNvSpPr>
          <p:nvPr/>
        </p:nvSpPr>
        <p:spPr bwMode="auto">
          <a:xfrm>
            <a:off x="5638800" y="2895600"/>
            <a:ext cx="1981200" cy="1905000"/>
          </a:xfrm>
          <a:prstGeom prst="ellipse">
            <a:avLst/>
          </a:prstGeom>
          <a:noFill/>
          <a:ln w="38100">
            <a:solidFill>
              <a:srgbClr val="F3A5EB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8219" name="Rectangle 11"/>
          <p:cNvSpPr>
            <a:spLocks noChangeArrowheads="1"/>
          </p:cNvSpPr>
          <p:nvPr/>
        </p:nvSpPr>
        <p:spPr bwMode="auto">
          <a:xfrm>
            <a:off x="6103938" y="2133600"/>
            <a:ext cx="19732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F3A5EB"/>
                </a:solidFill>
              </a:rPr>
              <a:t>Variable X</a:t>
            </a:r>
            <a:r>
              <a:rPr lang="en-US" b="1" baseline="-25000">
                <a:solidFill>
                  <a:srgbClr val="F3A5EB"/>
                </a:solidFill>
              </a:rPr>
              <a:t>3</a:t>
            </a:r>
            <a:endParaRPr lang="en-US" b="1">
              <a:solidFill>
                <a:srgbClr val="F3A5EB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EF02"/>
                </a:solidFill>
              </a:rPr>
              <a:t>Part </a:t>
            </a:r>
            <a:r>
              <a:rPr lang="en-US" b="1" u="sng" dirty="0" smtClean="0">
                <a:solidFill>
                  <a:srgbClr val="FFEF02"/>
                </a:solidFill>
              </a:rPr>
              <a:t>4</a:t>
            </a:r>
            <a:endParaRPr lang="en-US" dirty="0"/>
          </a:p>
        </p:txBody>
      </p:sp>
      <p:sp>
        <p:nvSpPr>
          <p:cNvPr id="480259" name="Rectangle 3"/>
          <p:cNvSpPr>
            <a:spLocks noChangeArrowheads="1"/>
          </p:cNvSpPr>
          <p:nvPr/>
        </p:nvSpPr>
        <p:spPr bwMode="auto">
          <a:xfrm>
            <a:off x="792163" y="2514600"/>
            <a:ext cx="7820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000" b="1"/>
              <a:t>Why Does Order-of-Entry Matter?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 b="1">
                <a:solidFill>
                  <a:srgbClr val="FFEF02"/>
                </a:solidFill>
              </a:rPr>
              <a:t>Multiple Regression</a:t>
            </a:r>
            <a:endParaRPr lang="en-US"/>
          </a:p>
        </p:txBody>
      </p:sp>
      <p:sp>
        <p:nvSpPr>
          <p:cNvPr id="438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>
                <a:solidFill>
                  <a:schemeClr val="bg1"/>
                </a:solidFill>
              </a:rPr>
              <a:t>So far, we’ve attempted to use regression for prediction. </a:t>
            </a:r>
          </a:p>
          <a:p>
            <a:pPr>
              <a:lnSpc>
                <a:spcPct val="90000"/>
              </a:lnSpc>
            </a:pPr>
            <a:endParaRPr lang="en-US" sz="2400" b="1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>
                <a:solidFill>
                  <a:schemeClr val="bg1"/>
                </a:solidFill>
              </a:rPr>
              <a:t>Specifically, we’ve tried to predict one variable Y (called the </a:t>
            </a:r>
            <a:r>
              <a:rPr lang="en-US" sz="2400" b="1">
                <a:solidFill>
                  <a:srgbClr val="FFEF02"/>
                </a:solidFill>
              </a:rPr>
              <a:t>criterion</a:t>
            </a:r>
            <a:r>
              <a:rPr lang="en-US" sz="2400" b="1">
                <a:solidFill>
                  <a:schemeClr val="bg1"/>
                </a:solidFill>
              </a:rPr>
              <a:t>), using </a:t>
            </a:r>
            <a:r>
              <a:rPr lang="en-US" sz="2400" b="1" i="1" u="sng">
                <a:solidFill>
                  <a:schemeClr val="bg1"/>
                </a:solidFill>
              </a:rPr>
              <a:t>one</a:t>
            </a:r>
            <a:r>
              <a:rPr lang="en-US" sz="2400" b="1">
                <a:solidFill>
                  <a:schemeClr val="bg1"/>
                </a:solidFill>
              </a:rPr>
              <a:t> other variable (called the </a:t>
            </a:r>
            <a:r>
              <a:rPr lang="en-US" sz="2400" b="1">
                <a:solidFill>
                  <a:srgbClr val="FFEF02"/>
                </a:solidFill>
              </a:rPr>
              <a:t>predictor</a:t>
            </a:r>
            <a:r>
              <a:rPr lang="en-US" sz="2400" b="1">
                <a:solidFill>
                  <a:schemeClr val="bg1"/>
                </a:solidFill>
              </a:rPr>
              <a:t>). </a:t>
            </a:r>
          </a:p>
          <a:p>
            <a:pPr>
              <a:lnSpc>
                <a:spcPct val="90000"/>
              </a:lnSpc>
            </a:pPr>
            <a:endParaRPr lang="en-US" sz="2400" b="1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u="sng">
                <a:solidFill>
                  <a:schemeClr val="bg1"/>
                </a:solidFill>
              </a:rPr>
              <a:t>Multiple Regression</a:t>
            </a:r>
            <a:r>
              <a:rPr lang="en-US" sz="2400" b="1">
                <a:solidFill>
                  <a:schemeClr val="bg1"/>
                </a:solidFill>
              </a:rPr>
              <a:t> - the process by which one variable Y (called the criterion) is predicted on the basis of more than one variable (say, X1, X2, X3…).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4000">
                <a:solidFill>
                  <a:schemeClr val="bg1"/>
                </a:solidFill>
              </a:rPr>
              <a:t>Why Does Order-of-Entry Matter?</a:t>
            </a:r>
          </a:p>
        </p:txBody>
      </p:sp>
      <p:pic>
        <p:nvPicPr>
          <p:cNvPr id="481283" name="Picture 3" descr="h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798638"/>
            <a:ext cx="6172200" cy="4221162"/>
          </a:xfrm>
          <a:prstGeom prst="rect">
            <a:avLst/>
          </a:prstGeom>
          <a:noFill/>
        </p:spPr>
      </p:pic>
      <p:sp>
        <p:nvSpPr>
          <p:cNvPr id="481284" name="Rectangle 4"/>
          <p:cNvSpPr>
            <a:spLocks noChangeArrowheads="1"/>
          </p:cNvSpPr>
          <p:nvPr/>
        </p:nvSpPr>
        <p:spPr bwMode="auto">
          <a:xfrm>
            <a:off x="3429000" y="6096000"/>
            <a:ext cx="2576513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>
                <a:solidFill>
                  <a:srgbClr val="FFEF02"/>
                </a:solidFill>
              </a:rPr>
              <a:t>Order-Of-Entry?</a:t>
            </a:r>
          </a:p>
        </p:txBody>
      </p:sp>
      <p:sp>
        <p:nvSpPr>
          <p:cNvPr id="481285" name="Rectangle 5"/>
          <p:cNvSpPr>
            <a:spLocks noChangeArrowheads="1"/>
          </p:cNvSpPr>
          <p:nvPr/>
        </p:nvSpPr>
        <p:spPr bwMode="auto">
          <a:xfrm>
            <a:off x="3414713" y="1276350"/>
            <a:ext cx="2605087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>
                <a:solidFill>
                  <a:srgbClr val="FFEF02"/>
                </a:solidFill>
              </a:rPr>
              <a:t>Predicting PTSD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solidFill>
                  <a:schemeClr val="bg1"/>
                </a:solidFill>
              </a:rPr>
              <a:t>Why Does Order-of-Entry Matter?</a:t>
            </a:r>
          </a:p>
        </p:txBody>
      </p:sp>
      <p:sp>
        <p:nvSpPr>
          <p:cNvPr id="482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One of the major differences between Hierarchical and Stepwise MR pertains to </a:t>
            </a:r>
            <a:r>
              <a:rPr lang="en-US">
                <a:solidFill>
                  <a:srgbClr val="FFEF02"/>
                </a:solidFill>
              </a:rPr>
              <a:t>order-of-entry</a:t>
            </a:r>
            <a:r>
              <a:rPr lang="en-US">
                <a:solidFill>
                  <a:schemeClr val="bg1"/>
                </a:solidFill>
              </a:rPr>
              <a:t>…the</a:t>
            </a:r>
            <a:r>
              <a:rPr lang="en-US">
                <a:solidFill>
                  <a:srgbClr val="FFEF02"/>
                </a:solidFill>
              </a:rPr>
              <a:t> </a:t>
            </a:r>
            <a:r>
              <a:rPr lang="en-US">
                <a:solidFill>
                  <a:schemeClr val="bg1"/>
                </a:solidFill>
              </a:rPr>
              <a:t>sequence in which variables are added to the regression model.</a:t>
            </a:r>
          </a:p>
          <a:p>
            <a:pPr>
              <a:lnSpc>
                <a:spcPct val="90000"/>
              </a:lnSpc>
            </a:pPr>
            <a:endParaRPr lang="en-US">
              <a:solidFill>
                <a:srgbClr val="FFEF02"/>
              </a:solidFill>
            </a:endParaRP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Let’s consider how order affects what ‘gets into’ the regression model for each procedure…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solidFill>
                  <a:schemeClr val="bg1"/>
                </a:solidFill>
              </a:rPr>
              <a:t>Why Does Order-of-Entry Matter?</a:t>
            </a:r>
          </a:p>
        </p:txBody>
      </p:sp>
      <p:sp>
        <p:nvSpPr>
          <p:cNvPr id="483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In Hierarchical MR, the order is determined by a theory. Our author’s theory used this order…</a:t>
            </a:r>
          </a:p>
          <a:p>
            <a:endParaRPr lang="en-US">
              <a:solidFill>
                <a:srgbClr val="FFEF02"/>
              </a:solidFill>
            </a:endParaRPr>
          </a:p>
          <a:p>
            <a:r>
              <a:rPr lang="en-US" sz="2400">
                <a:solidFill>
                  <a:schemeClr val="bg1"/>
                </a:solidFill>
              </a:rPr>
              <a:t>First = Combat Exposure  </a:t>
            </a:r>
            <a:r>
              <a:rPr lang="en-US" sz="2400">
                <a:solidFill>
                  <a:srgbClr val="FFEF02"/>
                </a:solidFill>
              </a:rPr>
              <a:t>r=.266</a:t>
            </a:r>
          </a:p>
          <a:p>
            <a:r>
              <a:rPr lang="en-US" sz="2400">
                <a:solidFill>
                  <a:schemeClr val="bg1"/>
                </a:solidFill>
              </a:rPr>
              <a:t>Second = Vietnam Military Experience </a:t>
            </a:r>
            <a:r>
              <a:rPr lang="en-US" sz="2400">
                <a:solidFill>
                  <a:srgbClr val="FFEF02"/>
                </a:solidFill>
              </a:rPr>
              <a:t>r=.30</a:t>
            </a:r>
          </a:p>
          <a:p>
            <a:r>
              <a:rPr lang="en-US" sz="2400">
                <a:solidFill>
                  <a:schemeClr val="bg1"/>
                </a:solidFill>
              </a:rPr>
              <a:t>Third = Race  </a:t>
            </a:r>
            <a:r>
              <a:rPr lang="en-US" sz="2400">
                <a:solidFill>
                  <a:srgbClr val="FFEF02"/>
                </a:solidFill>
              </a:rPr>
              <a:t>r=.297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4000">
                <a:solidFill>
                  <a:schemeClr val="bg1"/>
                </a:solidFill>
              </a:rPr>
              <a:t>Why Does Order-of-Entry Matter?</a:t>
            </a:r>
          </a:p>
        </p:txBody>
      </p:sp>
      <p:pic>
        <p:nvPicPr>
          <p:cNvPr id="484355" name="Picture 3" descr="h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798638"/>
            <a:ext cx="6172200" cy="4221162"/>
          </a:xfrm>
          <a:prstGeom prst="rect">
            <a:avLst/>
          </a:prstGeom>
          <a:noFill/>
        </p:spPr>
      </p:pic>
      <p:sp>
        <p:nvSpPr>
          <p:cNvPr id="484356" name="Rectangle 4"/>
          <p:cNvSpPr>
            <a:spLocks noChangeArrowheads="1"/>
          </p:cNvSpPr>
          <p:nvPr/>
        </p:nvSpPr>
        <p:spPr bwMode="auto">
          <a:xfrm>
            <a:off x="1135063" y="6153150"/>
            <a:ext cx="6942137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>
                <a:solidFill>
                  <a:srgbClr val="FFEF02"/>
                </a:solidFill>
              </a:rPr>
              <a:t>Combat 1</a:t>
            </a:r>
            <a:r>
              <a:rPr lang="en-US" baseline="30000">
                <a:solidFill>
                  <a:srgbClr val="FFEF02"/>
                </a:solidFill>
              </a:rPr>
              <a:t>st</a:t>
            </a:r>
            <a:r>
              <a:rPr lang="en-US">
                <a:solidFill>
                  <a:srgbClr val="FFEF02"/>
                </a:solidFill>
              </a:rPr>
              <a:t>  		VME 2</a:t>
            </a:r>
            <a:r>
              <a:rPr lang="en-US" baseline="30000">
                <a:solidFill>
                  <a:srgbClr val="FFEF02"/>
                </a:solidFill>
              </a:rPr>
              <a:t>nd</a:t>
            </a:r>
            <a:r>
              <a:rPr lang="en-US">
                <a:solidFill>
                  <a:srgbClr val="FFEF02"/>
                </a:solidFill>
              </a:rPr>
              <a:t> 		Race 3rd</a:t>
            </a:r>
          </a:p>
        </p:txBody>
      </p:sp>
      <p:sp>
        <p:nvSpPr>
          <p:cNvPr id="484357" name="Rectangle 5"/>
          <p:cNvSpPr>
            <a:spLocks noChangeArrowheads="1"/>
          </p:cNvSpPr>
          <p:nvPr/>
        </p:nvSpPr>
        <p:spPr bwMode="auto">
          <a:xfrm>
            <a:off x="3414713" y="1276350"/>
            <a:ext cx="2605087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>
                <a:solidFill>
                  <a:srgbClr val="FFEF02"/>
                </a:solidFill>
              </a:rPr>
              <a:t>Predicting PTSD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solidFill>
                  <a:schemeClr val="bg1"/>
                </a:solidFill>
              </a:rPr>
              <a:t>Why Does Order-of-Entry Matter?</a:t>
            </a:r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>
                <a:solidFill>
                  <a:schemeClr val="bg1"/>
                </a:solidFill>
              </a:rPr>
              <a:t>Notice that, in this case, the weakest predictor happened to be entered first!</a:t>
            </a:r>
          </a:p>
          <a:p>
            <a:endParaRPr lang="en-US" sz="2800">
              <a:solidFill>
                <a:schemeClr val="bg1"/>
              </a:solidFill>
            </a:endParaRPr>
          </a:p>
          <a:p>
            <a:r>
              <a:rPr lang="en-US" sz="2800">
                <a:solidFill>
                  <a:schemeClr val="bg1"/>
                </a:solidFill>
              </a:rPr>
              <a:t>In principle, this weakest predictor COULD turn out to account for more variance than the other predictors, in the author’s model!</a:t>
            </a:r>
          </a:p>
          <a:p>
            <a:endParaRPr lang="en-US" sz="2800">
              <a:solidFill>
                <a:schemeClr val="bg1"/>
              </a:solidFill>
            </a:endParaRPr>
          </a:p>
          <a:p>
            <a:r>
              <a:rPr lang="en-US" sz="2800">
                <a:solidFill>
                  <a:schemeClr val="bg1"/>
                </a:solidFill>
              </a:rPr>
              <a:t>Why?  ‘squatter’s rights’…. ‘it got there first’…</a:t>
            </a:r>
            <a:endParaRPr lang="en-US" sz="2800">
              <a:solidFill>
                <a:srgbClr val="FFEF02"/>
              </a:solidFill>
            </a:endParaRPr>
          </a:p>
          <a:p>
            <a:endParaRPr lang="en-US" sz="2000">
              <a:solidFill>
                <a:srgbClr val="FFEF02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4000" b="1"/>
              <a:t>Multiple Regression</a:t>
            </a:r>
          </a:p>
        </p:txBody>
      </p:sp>
      <p:sp>
        <p:nvSpPr>
          <p:cNvPr id="486403" name="Oval 3"/>
          <p:cNvSpPr>
            <a:spLocks noChangeArrowheads="1"/>
          </p:cNvSpPr>
          <p:nvPr/>
        </p:nvSpPr>
        <p:spPr bwMode="auto">
          <a:xfrm>
            <a:off x="2819400" y="1981200"/>
            <a:ext cx="1981200" cy="1905000"/>
          </a:xfrm>
          <a:prstGeom prst="ellipse">
            <a:avLst/>
          </a:prstGeom>
          <a:noFill/>
          <a:ln w="38100">
            <a:solidFill>
              <a:srgbClr val="FF020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6404" name="Oval 4"/>
          <p:cNvSpPr>
            <a:spLocks noChangeArrowheads="1"/>
          </p:cNvSpPr>
          <p:nvPr/>
        </p:nvSpPr>
        <p:spPr bwMode="auto">
          <a:xfrm>
            <a:off x="4305300" y="1981200"/>
            <a:ext cx="1981200" cy="1905000"/>
          </a:xfrm>
          <a:prstGeom prst="ellipse">
            <a:avLst/>
          </a:prstGeom>
          <a:noFill/>
          <a:ln w="38100">
            <a:solidFill>
              <a:srgbClr val="5454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6405" name="Rectangle 5"/>
          <p:cNvSpPr>
            <a:spLocks noChangeArrowheads="1"/>
          </p:cNvSpPr>
          <p:nvPr/>
        </p:nvSpPr>
        <p:spPr bwMode="auto">
          <a:xfrm>
            <a:off x="6400800" y="2362200"/>
            <a:ext cx="21891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5454FF"/>
                </a:solidFill>
              </a:rPr>
              <a:t>Criterion (Y)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5454FF"/>
                </a:solidFill>
              </a:rPr>
              <a:t>PTSD</a:t>
            </a:r>
          </a:p>
        </p:txBody>
      </p:sp>
      <p:sp>
        <p:nvSpPr>
          <p:cNvPr id="486406" name="Rectangle 6"/>
          <p:cNvSpPr>
            <a:spLocks noChangeArrowheads="1"/>
          </p:cNvSpPr>
          <p:nvPr/>
        </p:nvSpPr>
        <p:spPr bwMode="auto">
          <a:xfrm>
            <a:off x="914400" y="2971800"/>
            <a:ext cx="1878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FF020F"/>
                </a:solidFill>
              </a:rPr>
              <a:t>Combat X</a:t>
            </a:r>
            <a:r>
              <a:rPr lang="en-US" b="1" baseline="-25000">
                <a:solidFill>
                  <a:srgbClr val="FF020F"/>
                </a:solidFill>
              </a:rPr>
              <a:t>1</a:t>
            </a:r>
            <a:endParaRPr lang="en-US" b="1"/>
          </a:p>
        </p:txBody>
      </p:sp>
      <p:sp>
        <p:nvSpPr>
          <p:cNvPr id="486407" name="Oval 7"/>
          <p:cNvSpPr>
            <a:spLocks noChangeArrowheads="1"/>
          </p:cNvSpPr>
          <p:nvPr/>
        </p:nvSpPr>
        <p:spPr bwMode="auto">
          <a:xfrm>
            <a:off x="3048000" y="1676400"/>
            <a:ext cx="1981200" cy="1905000"/>
          </a:xfrm>
          <a:prstGeom prst="ellipse">
            <a:avLst/>
          </a:prstGeom>
          <a:noFill/>
          <a:ln w="38100" cap="rnd">
            <a:solidFill>
              <a:schemeClr val="folHlink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6408" name="Rectangle 8"/>
          <p:cNvSpPr>
            <a:spLocks noChangeArrowheads="1"/>
          </p:cNvSpPr>
          <p:nvPr/>
        </p:nvSpPr>
        <p:spPr bwMode="auto">
          <a:xfrm>
            <a:off x="1455738" y="1295400"/>
            <a:ext cx="1479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chemeClr val="folHlink"/>
                </a:solidFill>
              </a:rPr>
              <a:t>VME X</a:t>
            </a:r>
            <a:r>
              <a:rPr lang="en-US" b="1" baseline="-25000">
                <a:solidFill>
                  <a:schemeClr val="folHlink"/>
                </a:solidFill>
              </a:rPr>
              <a:t>2</a:t>
            </a:r>
            <a:endParaRPr lang="en-US" b="1"/>
          </a:p>
        </p:txBody>
      </p:sp>
      <p:sp>
        <p:nvSpPr>
          <p:cNvPr id="486409" name="Oval 9"/>
          <p:cNvSpPr>
            <a:spLocks noChangeArrowheads="1"/>
          </p:cNvSpPr>
          <p:nvPr/>
        </p:nvSpPr>
        <p:spPr bwMode="auto">
          <a:xfrm>
            <a:off x="3124200" y="2438400"/>
            <a:ext cx="1981200" cy="1905000"/>
          </a:xfrm>
          <a:prstGeom prst="ellipse">
            <a:avLst/>
          </a:prstGeom>
          <a:noFill/>
          <a:ln w="38100">
            <a:solidFill>
              <a:srgbClr val="F3A5EB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6410" name="Rectangle 10"/>
          <p:cNvSpPr>
            <a:spLocks noChangeArrowheads="1"/>
          </p:cNvSpPr>
          <p:nvPr/>
        </p:nvSpPr>
        <p:spPr bwMode="auto">
          <a:xfrm>
            <a:off x="1343025" y="4114800"/>
            <a:ext cx="1400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F3A5EB"/>
                </a:solidFill>
              </a:rPr>
              <a:t>Race X</a:t>
            </a:r>
            <a:r>
              <a:rPr lang="en-US" b="1" baseline="-25000">
                <a:solidFill>
                  <a:srgbClr val="F3A5EB"/>
                </a:solidFill>
              </a:rPr>
              <a:t>3</a:t>
            </a:r>
            <a:endParaRPr lang="en-US" b="1">
              <a:solidFill>
                <a:srgbClr val="F3A5EB"/>
              </a:solidFill>
            </a:endParaRPr>
          </a:p>
        </p:txBody>
      </p:sp>
      <p:sp>
        <p:nvSpPr>
          <p:cNvPr id="486411" name="Rectangle 11"/>
          <p:cNvSpPr>
            <a:spLocks noChangeArrowheads="1"/>
          </p:cNvSpPr>
          <p:nvPr/>
        </p:nvSpPr>
        <p:spPr bwMode="auto">
          <a:xfrm>
            <a:off x="609600" y="5105400"/>
            <a:ext cx="803433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tx1"/>
                </a:solidFill>
              </a:rPr>
              <a:t>Notice that </a:t>
            </a:r>
            <a:r>
              <a:rPr lang="en-US" sz="2400" b="1">
                <a:solidFill>
                  <a:srgbClr val="FF020F"/>
                </a:solidFill>
              </a:rPr>
              <a:t>Combat</a:t>
            </a:r>
            <a:r>
              <a:rPr lang="en-US" sz="2400" b="1">
                <a:solidFill>
                  <a:schemeClr val="tx1"/>
                </a:solidFill>
              </a:rPr>
              <a:t> has the smallest overlap with “Y”.</a:t>
            </a:r>
          </a:p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tx1"/>
                </a:solidFill>
              </a:rPr>
              <a:t>Yet, because Combat was entered first, the </a:t>
            </a:r>
            <a:r>
              <a:rPr lang="en-US" sz="2400" b="1" i="1">
                <a:solidFill>
                  <a:schemeClr val="tx1"/>
                </a:solidFill>
              </a:rPr>
              <a:t>INCREMENTAL</a:t>
            </a:r>
          </a:p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tx1"/>
                </a:solidFill>
              </a:rPr>
              <a:t>variance explained by </a:t>
            </a:r>
            <a:r>
              <a:rPr lang="en-US" sz="2400" b="1">
                <a:solidFill>
                  <a:schemeClr val="folHlink"/>
                </a:solidFill>
              </a:rPr>
              <a:t>VME</a:t>
            </a:r>
            <a:r>
              <a:rPr lang="en-US" sz="2400" b="1">
                <a:solidFill>
                  <a:schemeClr val="tx1"/>
                </a:solidFill>
              </a:rPr>
              <a:t> or </a:t>
            </a:r>
            <a:r>
              <a:rPr lang="en-US" sz="2400" b="1">
                <a:solidFill>
                  <a:srgbClr val="CC66FF"/>
                </a:solidFill>
              </a:rPr>
              <a:t>RACE</a:t>
            </a:r>
            <a:r>
              <a:rPr lang="en-US" sz="2400" b="1">
                <a:solidFill>
                  <a:schemeClr val="tx1"/>
                </a:solidFill>
              </a:rPr>
              <a:t> is smaller than the</a:t>
            </a:r>
          </a:p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tx1"/>
                </a:solidFill>
              </a:rPr>
              <a:t>variance explained by combat.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4000" b="1"/>
              <a:t>Multiple Regression</a:t>
            </a:r>
          </a:p>
        </p:txBody>
      </p:sp>
      <p:sp>
        <p:nvSpPr>
          <p:cNvPr id="487427" name="Oval 3"/>
          <p:cNvSpPr>
            <a:spLocks noChangeArrowheads="1"/>
          </p:cNvSpPr>
          <p:nvPr/>
        </p:nvSpPr>
        <p:spPr bwMode="auto">
          <a:xfrm>
            <a:off x="2819400" y="1981200"/>
            <a:ext cx="1981200" cy="1905000"/>
          </a:xfrm>
          <a:prstGeom prst="ellipse">
            <a:avLst/>
          </a:prstGeom>
          <a:noFill/>
          <a:ln w="38100">
            <a:solidFill>
              <a:srgbClr val="FF020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7428" name="Oval 4"/>
          <p:cNvSpPr>
            <a:spLocks noChangeArrowheads="1"/>
          </p:cNvSpPr>
          <p:nvPr/>
        </p:nvSpPr>
        <p:spPr bwMode="auto">
          <a:xfrm>
            <a:off x="4305300" y="1981200"/>
            <a:ext cx="1981200" cy="1905000"/>
          </a:xfrm>
          <a:prstGeom prst="ellipse">
            <a:avLst/>
          </a:prstGeom>
          <a:noFill/>
          <a:ln w="38100">
            <a:solidFill>
              <a:srgbClr val="5454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7429" name="Rectangle 5"/>
          <p:cNvSpPr>
            <a:spLocks noChangeArrowheads="1"/>
          </p:cNvSpPr>
          <p:nvPr/>
        </p:nvSpPr>
        <p:spPr bwMode="auto">
          <a:xfrm>
            <a:off x="6400800" y="2362200"/>
            <a:ext cx="21891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5454FF"/>
                </a:solidFill>
              </a:rPr>
              <a:t>Criterion (Y)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5454FF"/>
                </a:solidFill>
              </a:rPr>
              <a:t>PTSD</a:t>
            </a:r>
          </a:p>
        </p:txBody>
      </p:sp>
      <p:sp>
        <p:nvSpPr>
          <p:cNvPr id="487430" name="Rectangle 6"/>
          <p:cNvSpPr>
            <a:spLocks noChangeArrowheads="1"/>
          </p:cNvSpPr>
          <p:nvPr/>
        </p:nvSpPr>
        <p:spPr bwMode="auto">
          <a:xfrm>
            <a:off x="914400" y="2971800"/>
            <a:ext cx="1878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FF020F"/>
                </a:solidFill>
              </a:rPr>
              <a:t>Combat X</a:t>
            </a:r>
            <a:r>
              <a:rPr lang="en-US" b="1" baseline="-25000">
                <a:solidFill>
                  <a:srgbClr val="FF020F"/>
                </a:solidFill>
              </a:rPr>
              <a:t>1</a:t>
            </a:r>
            <a:endParaRPr lang="en-US" b="1"/>
          </a:p>
        </p:txBody>
      </p:sp>
      <p:sp>
        <p:nvSpPr>
          <p:cNvPr id="487431" name="Oval 7"/>
          <p:cNvSpPr>
            <a:spLocks noChangeArrowheads="1"/>
          </p:cNvSpPr>
          <p:nvPr/>
        </p:nvSpPr>
        <p:spPr bwMode="auto">
          <a:xfrm>
            <a:off x="3048000" y="1676400"/>
            <a:ext cx="1981200" cy="1905000"/>
          </a:xfrm>
          <a:prstGeom prst="ellipse">
            <a:avLst/>
          </a:prstGeom>
          <a:noFill/>
          <a:ln w="38100" cap="rnd">
            <a:solidFill>
              <a:schemeClr val="folHlink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7432" name="Rectangle 8"/>
          <p:cNvSpPr>
            <a:spLocks noChangeArrowheads="1"/>
          </p:cNvSpPr>
          <p:nvPr/>
        </p:nvSpPr>
        <p:spPr bwMode="auto">
          <a:xfrm>
            <a:off x="1455738" y="1295400"/>
            <a:ext cx="1479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chemeClr val="folHlink"/>
                </a:solidFill>
              </a:rPr>
              <a:t>VME X</a:t>
            </a:r>
            <a:r>
              <a:rPr lang="en-US" b="1" baseline="-25000">
                <a:solidFill>
                  <a:schemeClr val="folHlink"/>
                </a:solidFill>
              </a:rPr>
              <a:t>2</a:t>
            </a:r>
            <a:endParaRPr lang="en-US" b="1"/>
          </a:p>
        </p:txBody>
      </p:sp>
      <p:sp>
        <p:nvSpPr>
          <p:cNvPr id="487433" name="Oval 9"/>
          <p:cNvSpPr>
            <a:spLocks noChangeArrowheads="1"/>
          </p:cNvSpPr>
          <p:nvPr/>
        </p:nvSpPr>
        <p:spPr bwMode="auto">
          <a:xfrm>
            <a:off x="3124200" y="2438400"/>
            <a:ext cx="1981200" cy="1905000"/>
          </a:xfrm>
          <a:prstGeom prst="ellipse">
            <a:avLst/>
          </a:prstGeom>
          <a:noFill/>
          <a:ln w="38100">
            <a:solidFill>
              <a:srgbClr val="F3A5EB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7434" name="Rectangle 10"/>
          <p:cNvSpPr>
            <a:spLocks noChangeArrowheads="1"/>
          </p:cNvSpPr>
          <p:nvPr/>
        </p:nvSpPr>
        <p:spPr bwMode="auto">
          <a:xfrm>
            <a:off x="1343025" y="4114800"/>
            <a:ext cx="1400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F3A5EB"/>
                </a:solidFill>
              </a:rPr>
              <a:t>Race X</a:t>
            </a:r>
            <a:r>
              <a:rPr lang="en-US" b="1" baseline="-25000">
                <a:solidFill>
                  <a:srgbClr val="F3A5EB"/>
                </a:solidFill>
              </a:rPr>
              <a:t>3</a:t>
            </a:r>
            <a:endParaRPr lang="en-US" b="1">
              <a:solidFill>
                <a:srgbClr val="F3A5EB"/>
              </a:solidFill>
            </a:endParaRPr>
          </a:p>
        </p:txBody>
      </p:sp>
      <p:sp>
        <p:nvSpPr>
          <p:cNvPr id="487435" name="Rectangle 11"/>
          <p:cNvSpPr>
            <a:spLocks noChangeArrowheads="1"/>
          </p:cNvSpPr>
          <p:nvPr/>
        </p:nvSpPr>
        <p:spPr bwMode="auto">
          <a:xfrm>
            <a:off x="1919288" y="4787900"/>
            <a:ext cx="547687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tx1"/>
                </a:solidFill>
              </a:rPr>
              <a:t>This is the distinction between r-squared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tx1"/>
                </a:solidFill>
              </a:rPr>
              <a:t>and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tx1"/>
                </a:solidFill>
              </a:rPr>
              <a:t>CHANGE-in-r-squared!!!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2400" b="1">
              <a:solidFill>
                <a:schemeClr val="tx1"/>
              </a:solidFill>
            </a:endParaRP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2400" b="1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4000" b="1"/>
              <a:t>Multiple Regression</a:t>
            </a:r>
          </a:p>
        </p:txBody>
      </p:sp>
      <p:sp>
        <p:nvSpPr>
          <p:cNvPr id="488451" name="Oval 3"/>
          <p:cNvSpPr>
            <a:spLocks noChangeArrowheads="1"/>
          </p:cNvSpPr>
          <p:nvPr/>
        </p:nvSpPr>
        <p:spPr bwMode="auto">
          <a:xfrm>
            <a:off x="2819400" y="1981200"/>
            <a:ext cx="1981200" cy="1905000"/>
          </a:xfrm>
          <a:prstGeom prst="ellipse">
            <a:avLst/>
          </a:prstGeom>
          <a:noFill/>
          <a:ln w="38100">
            <a:solidFill>
              <a:srgbClr val="FF020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8452" name="Oval 4"/>
          <p:cNvSpPr>
            <a:spLocks noChangeArrowheads="1"/>
          </p:cNvSpPr>
          <p:nvPr/>
        </p:nvSpPr>
        <p:spPr bwMode="auto">
          <a:xfrm>
            <a:off x="4305300" y="1981200"/>
            <a:ext cx="1981200" cy="1905000"/>
          </a:xfrm>
          <a:prstGeom prst="ellipse">
            <a:avLst/>
          </a:prstGeom>
          <a:noFill/>
          <a:ln w="38100">
            <a:solidFill>
              <a:srgbClr val="5454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8453" name="Rectangle 5"/>
          <p:cNvSpPr>
            <a:spLocks noChangeArrowheads="1"/>
          </p:cNvSpPr>
          <p:nvPr/>
        </p:nvSpPr>
        <p:spPr bwMode="auto">
          <a:xfrm>
            <a:off x="6400800" y="2362200"/>
            <a:ext cx="21891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5454FF"/>
                </a:solidFill>
              </a:rPr>
              <a:t>Criterion (Y)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5454FF"/>
                </a:solidFill>
              </a:rPr>
              <a:t>PTSD</a:t>
            </a:r>
          </a:p>
        </p:txBody>
      </p:sp>
      <p:sp>
        <p:nvSpPr>
          <p:cNvPr id="488454" name="Rectangle 6"/>
          <p:cNvSpPr>
            <a:spLocks noChangeArrowheads="1"/>
          </p:cNvSpPr>
          <p:nvPr/>
        </p:nvSpPr>
        <p:spPr bwMode="auto">
          <a:xfrm>
            <a:off x="914400" y="2971800"/>
            <a:ext cx="1878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FF020F"/>
                </a:solidFill>
              </a:rPr>
              <a:t>Combat X</a:t>
            </a:r>
            <a:r>
              <a:rPr lang="en-US" b="1" baseline="-25000">
                <a:solidFill>
                  <a:srgbClr val="FF020F"/>
                </a:solidFill>
              </a:rPr>
              <a:t>1</a:t>
            </a:r>
            <a:endParaRPr lang="en-US" b="1"/>
          </a:p>
        </p:txBody>
      </p:sp>
      <p:sp>
        <p:nvSpPr>
          <p:cNvPr id="488455" name="Oval 7"/>
          <p:cNvSpPr>
            <a:spLocks noChangeArrowheads="1"/>
          </p:cNvSpPr>
          <p:nvPr/>
        </p:nvSpPr>
        <p:spPr bwMode="auto">
          <a:xfrm>
            <a:off x="3048000" y="1676400"/>
            <a:ext cx="1981200" cy="1905000"/>
          </a:xfrm>
          <a:prstGeom prst="ellipse">
            <a:avLst/>
          </a:prstGeom>
          <a:noFill/>
          <a:ln w="38100" cap="rnd">
            <a:solidFill>
              <a:schemeClr val="folHlink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8456" name="Rectangle 8"/>
          <p:cNvSpPr>
            <a:spLocks noChangeArrowheads="1"/>
          </p:cNvSpPr>
          <p:nvPr/>
        </p:nvSpPr>
        <p:spPr bwMode="auto">
          <a:xfrm>
            <a:off x="1455738" y="1295400"/>
            <a:ext cx="1479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chemeClr val="folHlink"/>
                </a:solidFill>
              </a:rPr>
              <a:t>VME X</a:t>
            </a:r>
            <a:r>
              <a:rPr lang="en-US" b="1" baseline="-25000">
                <a:solidFill>
                  <a:schemeClr val="folHlink"/>
                </a:solidFill>
              </a:rPr>
              <a:t>2</a:t>
            </a:r>
            <a:endParaRPr lang="en-US" b="1"/>
          </a:p>
        </p:txBody>
      </p:sp>
      <p:sp>
        <p:nvSpPr>
          <p:cNvPr id="488457" name="Oval 9"/>
          <p:cNvSpPr>
            <a:spLocks noChangeArrowheads="1"/>
          </p:cNvSpPr>
          <p:nvPr/>
        </p:nvSpPr>
        <p:spPr bwMode="auto">
          <a:xfrm>
            <a:off x="3124200" y="2438400"/>
            <a:ext cx="1981200" cy="1905000"/>
          </a:xfrm>
          <a:prstGeom prst="ellipse">
            <a:avLst/>
          </a:prstGeom>
          <a:noFill/>
          <a:ln w="38100">
            <a:solidFill>
              <a:srgbClr val="F3A5EB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8458" name="Rectangle 10"/>
          <p:cNvSpPr>
            <a:spLocks noChangeArrowheads="1"/>
          </p:cNvSpPr>
          <p:nvPr/>
        </p:nvSpPr>
        <p:spPr bwMode="auto">
          <a:xfrm>
            <a:off x="1343025" y="4114800"/>
            <a:ext cx="1400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F3A5EB"/>
                </a:solidFill>
              </a:rPr>
              <a:t>Race X</a:t>
            </a:r>
            <a:r>
              <a:rPr lang="en-US" b="1" baseline="-25000">
                <a:solidFill>
                  <a:srgbClr val="F3A5EB"/>
                </a:solidFill>
              </a:rPr>
              <a:t>3</a:t>
            </a:r>
            <a:endParaRPr lang="en-US" b="1">
              <a:solidFill>
                <a:srgbClr val="F3A5EB"/>
              </a:solidFill>
            </a:endParaRPr>
          </a:p>
        </p:txBody>
      </p:sp>
      <p:sp>
        <p:nvSpPr>
          <p:cNvPr id="488459" name="Rectangle 11"/>
          <p:cNvSpPr>
            <a:spLocks noChangeArrowheads="1"/>
          </p:cNvSpPr>
          <p:nvPr/>
        </p:nvSpPr>
        <p:spPr bwMode="auto">
          <a:xfrm>
            <a:off x="574675" y="4787900"/>
            <a:ext cx="822642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2400" b="1">
              <a:solidFill>
                <a:schemeClr val="tx1"/>
              </a:solidFill>
            </a:endParaRP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tx1"/>
                </a:solidFill>
              </a:rPr>
              <a:t>Here, the weakest solitary predictor (</a:t>
            </a:r>
            <a:r>
              <a:rPr lang="en-US" sz="2400" b="1">
                <a:solidFill>
                  <a:srgbClr val="FF020F"/>
                </a:solidFill>
              </a:rPr>
              <a:t>Combat</a:t>
            </a:r>
            <a:r>
              <a:rPr lang="en-US" sz="2400" b="1">
                <a:solidFill>
                  <a:schemeClr val="tx1"/>
                </a:solidFill>
              </a:rPr>
              <a:t>)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tx1"/>
                </a:solidFill>
              </a:rPr>
              <a:t>turns out to be the strongest predictor in the regression model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tx1"/>
                </a:solidFill>
              </a:rPr>
              <a:t>…all because of the order-of-entry…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tx1"/>
                </a:solidFill>
              </a:rPr>
              <a:t>“Squatter’s rights”!!!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4000" b="1"/>
              <a:t>Multiple Regression</a:t>
            </a:r>
          </a:p>
        </p:txBody>
      </p:sp>
      <p:sp>
        <p:nvSpPr>
          <p:cNvPr id="489475" name="Oval 3"/>
          <p:cNvSpPr>
            <a:spLocks noChangeArrowheads="1"/>
          </p:cNvSpPr>
          <p:nvPr/>
        </p:nvSpPr>
        <p:spPr bwMode="auto">
          <a:xfrm>
            <a:off x="2819400" y="1981200"/>
            <a:ext cx="1981200" cy="1905000"/>
          </a:xfrm>
          <a:prstGeom prst="ellipse">
            <a:avLst/>
          </a:prstGeom>
          <a:noFill/>
          <a:ln w="38100">
            <a:solidFill>
              <a:srgbClr val="FF020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9476" name="Oval 4"/>
          <p:cNvSpPr>
            <a:spLocks noChangeArrowheads="1"/>
          </p:cNvSpPr>
          <p:nvPr/>
        </p:nvSpPr>
        <p:spPr bwMode="auto">
          <a:xfrm>
            <a:off x="4305300" y="1981200"/>
            <a:ext cx="1981200" cy="1905000"/>
          </a:xfrm>
          <a:prstGeom prst="ellipse">
            <a:avLst/>
          </a:prstGeom>
          <a:noFill/>
          <a:ln w="38100">
            <a:solidFill>
              <a:srgbClr val="5454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9477" name="Rectangle 5"/>
          <p:cNvSpPr>
            <a:spLocks noChangeArrowheads="1"/>
          </p:cNvSpPr>
          <p:nvPr/>
        </p:nvSpPr>
        <p:spPr bwMode="auto">
          <a:xfrm>
            <a:off x="6400800" y="2362200"/>
            <a:ext cx="21891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5454FF"/>
                </a:solidFill>
              </a:rPr>
              <a:t>Criterion (Y)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5454FF"/>
                </a:solidFill>
              </a:rPr>
              <a:t>PTSD</a:t>
            </a:r>
          </a:p>
        </p:txBody>
      </p:sp>
      <p:sp>
        <p:nvSpPr>
          <p:cNvPr id="489478" name="Rectangle 6"/>
          <p:cNvSpPr>
            <a:spLocks noChangeArrowheads="1"/>
          </p:cNvSpPr>
          <p:nvPr/>
        </p:nvSpPr>
        <p:spPr bwMode="auto">
          <a:xfrm>
            <a:off x="914400" y="2971800"/>
            <a:ext cx="1878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FF020F"/>
                </a:solidFill>
              </a:rPr>
              <a:t>Combat X</a:t>
            </a:r>
            <a:r>
              <a:rPr lang="en-US" b="1" baseline="-25000">
                <a:solidFill>
                  <a:srgbClr val="FF020F"/>
                </a:solidFill>
              </a:rPr>
              <a:t>1</a:t>
            </a:r>
            <a:endParaRPr lang="en-US" b="1"/>
          </a:p>
        </p:txBody>
      </p:sp>
      <p:sp>
        <p:nvSpPr>
          <p:cNvPr id="489479" name="Oval 7"/>
          <p:cNvSpPr>
            <a:spLocks noChangeArrowheads="1"/>
          </p:cNvSpPr>
          <p:nvPr/>
        </p:nvSpPr>
        <p:spPr bwMode="auto">
          <a:xfrm>
            <a:off x="3048000" y="1676400"/>
            <a:ext cx="1981200" cy="1905000"/>
          </a:xfrm>
          <a:prstGeom prst="ellipse">
            <a:avLst/>
          </a:prstGeom>
          <a:noFill/>
          <a:ln w="38100" cap="rnd">
            <a:solidFill>
              <a:schemeClr val="folHlink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9480" name="Rectangle 8"/>
          <p:cNvSpPr>
            <a:spLocks noChangeArrowheads="1"/>
          </p:cNvSpPr>
          <p:nvPr/>
        </p:nvSpPr>
        <p:spPr bwMode="auto">
          <a:xfrm>
            <a:off x="1455738" y="1295400"/>
            <a:ext cx="1479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chemeClr val="folHlink"/>
                </a:solidFill>
              </a:rPr>
              <a:t>VME X</a:t>
            </a:r>
            <a:r>
              <a:rPr lang="en-US" b="1" baseline="-25000">
                <a:solidFill>
                  <a:schemeClr val="folHlink"/>
                </a:solidFill>
              </a:rPr>
              <a:t>2</a:t>
            </a:r>
            <a:endParaRPr lang="en-US" b="1"/>
          </a:p>
        </p:txBody>
      </p:sp>
      <p:sp>
        <p:nvSpPr>
          <p:cNvPr id="489481" name="Oval 9"/>
          <p:cNvSpPr>
            <a:spLocks noChangeArrowheads="1"/>
          </p:cNvSpPr>
          <p:nvPr/>
        </p:nvSpPr>
        <p:spPr bwMode="auto">
          <a:xfrm>
            <a:off x="3124200" y="2438400"/>
            <a:ext cx="1981200" cy="1905000"/>
          </a:xfrm>
          <a:prstGeom prst="ellipse">
            <a:avLst/>
          </a:prstGeom>
          <a:noFill/>
          <a:ln w="38100">
            <a:solidFill>
              <a:srgbClr val="F3A5EB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9482" name="Rectangle 10"/>
          <p:cNvSpPr>
            <a:spLocks noChangeArrowheads="1"/>
          </p:cNvSpPr>
          <p:nvPr/>
        </p:nvSpPr>
        <p:spPr bwMode="auto">
          <a:xfrm>
            <a:off x="1343025" y="4114800"/>
            <a:ext cx="1400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F3A5EB"/>
                </a:solidFill>
              </a:rPr>
              <a:t>Race X</a:t>
            </a:r>
            <a:r>
              <a:rPr lang="en-US" b="1" baseline="-25000">
                <a:solidFill>
                  <a:srgbClr val="F3A5EB"/>
                </a:solidFill>
              </a:rPr>
              <a:t>3</a:t>
            </a:r>
            <a:endParaRPr lang="en-US" b="1">
              <a:solidFill>
                <a:srgbClr val="F3A5EB"/>
              </a:solidFill>
            </a:endParaRPr>
          </a:p>
        </p:txBody>
      </p:sp>
      <p:sp>
        <p:nvSpPr>
          <p:cNvPr id="489483" name="Rectangle 11"/>
          <p:cNvSpPr>
            <a:spLocks noChangeArrowheads="1"/>
          </p:cNvSpPr>
          <p:nvPr/>
        </p:nvSpPr>
        <p:spPr bwMode="auto">
          <a:xfrm>
            <a:off x="1657350" y="4787900"/>
            <a:ext cx="61023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2400" b="1">
              <a:solidFill>
                <a:schemeClr val="tx1"/>
              </a:solidFill>
            </a:endParaRP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tx1"/>
                </a:solidFill>
              </a:rPr>
              <a:t>That was hierarchical MR,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tx1"/>
                </a:solidFill>
              </a:rPr>
              <a:t>What would be selected first in stepwise MR?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solidFill>
                  <a:schemeClr val="bg1"/>
                </a:solidFill>
              </a:rPr>
              <a:t>Why Does Order-of-Entry Matter?</a:t>
            </a:r>
          </a:p>
        </p:txBody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So, hierarchical MR and stepwise MR could generate different ‘models’ (regression equations) on the same data set!</a:t>
            </a:r>
          </a:p>
          <a:p>
            <a:endParaRPr lang="en-US">
              <a:solidFill>
                <a:schemeClr val="bg1"/>
              </a:solidFill>
            </a:endParaRPr>
          </a:p>
          <a:p>
            <a:r>
              <a:rPr lang="en-US">
                <a:solidFill>
                  <a:schemeClr val="bg1"/>
                </a:solidFill>
              </a:rPr>
              <a:t>Hirearchical Model </a:t>
            </a:r>
            <a:r>
              <a:rPr lang="en-US">
                <a:solidFill>
                  <a:schemeClr val="bg1"/>
                </a:solidFill>
                <a:sym typeface="Wingdings" pitchFamily="2" charset="2"/>
              </a:rPr>
              <a:t> </a:t>
            </a:r>
            <a:r>
              <a:rPr lang="en-US" sz="2400">
                <a:solidFill>
                  <a:schemeClr val="bg1"/>
                </a:solidFill>
                <a:sym typeface="Wingdings" pitchFamily="2" charset="2"/>
              </a:rPr>
              <a:t>Combat is ‘strongest’</a:t>
            </a:r>
          </a:p>
          <a:p>
            <a:endParaRPr lang="en-US" sz="2400">
              <a:solidFill>
                <a:schemeClr val="bg1"/>
              </a:solidFill>
              <a:sym typeface="Wingdings" pitchFamily="2" charset="2"/>
            </a:endParaRPr>
          </a:p>
          <a:p>
            <a:r>
              <a:rPr lang="en-US">
                <a:solidFill>
                  <a:schemeClr val="bg1"/>
                </a:solidFill>
              </a:rPr>
              <a:t>Stepwise Model </a:t>
            </a:r>
            <a:r>
              <a:rPr lang="en-US">
                <a:solidFill>
                  <a:schemeClr val="bg1"/>
                </a:solidFill>
                <a:sym typeface="Wingdings" pitchFamily="2" charset="2"/>
              </a:rPr>
              <a:t> </a:t>
            </a:r>
            <a:r>
              <a:rPr lang="en-US" sz="2400">
                <a:solidFill>
                  <a:schemeClr val="bg1"/>
                </a:solidFill>
                <a:sym typeface="Wingdings" pitchFamily="2" charset="2"/>
              </a:rPr>
              <a:t>Race is ‘strongest’</a:t>
            </a:r>
            <a:endParaRPr lang="en-US" sz="2400">
              <a:solidFill>
                <a:schemeClr val="bg1"/>
              </a:solidFill>
            </a:endParaRPr>
          </a:p>
          <a:p>
            <a:endParaRPr lang="en-US" sz="24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solidFill>
                  <a:srgbClr val="FFEF02"/>
                </a:solidFill>
              </a:rPr>
              <a:t>Multiple Regression</a:t>
            </a:r>
          </a:p>
        </p:txBody>
      </p:sp>
      <p:pic>
        <p:nvPicPr>
          <p:cNvPr id="4392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770063"/>
            <a:ext cx="4648200" cy="3106737"/>
          </a:xfrm>
          <a:prstGeom prst="rect">
            <a:avLst/>
          </a:prstGeom>
          <a:noFill/>
        </p:spPr>
      </p:pic>
      <p:sp>
        <p:nvSpPr>
          <p:cNvPr id="439300" name="Rectangle 4"/>
          <p:cNvSpPr>
            <a:spLocks noChangeArrowheads="1"/>
          </p:cNvSpPr>
          <p:nvPr/>
        </p:nvSpPr>
        <p:spPr bwMode="auto">
          <a:xfrm>
            <a:off x="436563" y="5257800"/>
            <a:ext cx="863758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/>
              <a:t>Here’s the simple case of one predictor variable.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/>
              <a:t>The overlap (in gray) indicates the predictive strength. 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solidFill>
                  <a:schemeClr val="bg1"/>
                </a:solidFill>
              </a:rPr>
              <a:t>Why Does Order-of-Entry Matter?</a:t>
            </a:r>
          </a:p>
        </p:txBody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Still, it is possible even in stepwise MR that one solitary predictor can ‘beat’ another solitary predictor…yet wind up being excluded from the model…</a:t>
            </a:r>
            <a:endParaRPr lang="en-US">
              <a:solidFill>
                <a:srgbClr val="FFEF02"/>
              </a:solidFill>
            </a:endParaRPr>
          </a:p>
          <a:p>
            <a:endParaRPr lang="en-US" sz="2400">
              <a:solidFill>
                <a:srgbClr val="FFEF02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4000" b="1"/>
              <a:t>Multiple Regression</a:t>
            </a:r>
          </a:p>
        </p:txBody>
      </p:sp>
      <p:sp>
        <p:nvSpPr>
          <p:cNvPr id="492547" name="Oval 3"/>
          <p:cNvSpPr>
            <a:spLocks noChangeArrowheads="1"/>
          </p:cNvSpPr>
          <p:nvPr/>
        </p:nvSpPr>
        <p:spPr bwMode="auto">
          <a:xfrm>
            <a:off x="2819400" y="1981200"/>
            <a:ext cx="1981200" cy="1905000"/>
          </a:xfrm>
          <a:prstGeom prst="ellipse">
            <a:avLst/>
          </a:prstGeom>
          <a:noFill/>
          <a:ln w="38100">
            <a:solidFill>
              <a:srgbClr val="FF020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48" name="Oval 4"/>
          <p:cNvSpPr>
            <a:spLocks noChangeArrowheads="1"/>
          </p:cNvSpPr>
          <p:nvPr/>
        </p:nvSpPr>
        <p:spPr bwMode="auto">
          <a:xfrm>
            <a:off x="4305300" y="1981200"/>
            <a:ext cx="1981200" cy="1905000"/>
          </a:xfrm>
          <a:prstGeom prst="ellipse">
            <a:avLst/>
          </a:prstGeom>
          <a:noFill/>
          <a:ln w="38100">
            <a:solidFill>
              <a:srgbClr val="5454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49" name="Rectangle 5"/>
          <p:cNvSpPr>
            <a:spLocks noChangeArrowheads="1"/>
          </p:cNvSpPr>
          <p:nvPr/>
        </p:nvSpPr>
        <p:spPr bwMode="auto">
          <a:xfrm>
            <a:off x="6019800" y="3810000"/>
            <a:ext cx="21891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5454FF"/>
                </a:solidFill>
              </a:rPr>
              <a:t>Criterion (Y)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5454FF"/>
                </a:solidFill>
              </a:rPr>
              <a:t>PTSD</a:t>
            </a:r>
          </a:p>
        </p:txBody>
      </p:sp>
      <p:sp>
        <p:nvSpPr>
          <p:cNvPr id="492550" name="Rectangle 6"/>
          <p:cNvSpPr>
            <a:spLocks noChangeArrowheads="1"/>
          </p:cNvSpPr>
          <p:nvPr/>
        </p:nvSpPr>
        <p:spPr bwMode="auto">
          <a:xfrm>
            <a:off x="914400" y="2971800"/>
            <a:ext cx="1878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FF020F"/>
                </a:solidFill>
              </a:rPr>
              <a:t>Combat X</a:t>
            </a:r>
            <a:r>
              <a:rPr lang="en-US" b="1" baseline="-25000">
                <a:solidFill>
                  <a:srgbClr val="FF020F"/>
                </a:solidFill>
              </a:rPr>
              <a:t>1</a:t>
            </a:r>
            <a:endParaRPr lang="en-US" b="1"/>
          </a:p>
        </p:txBody>
      </p:sp>
      <p:sp>
        <p:nvSpPr>
          <p:cNvPr id="492551" name="Oval 7"/>
          <p:cNvSpPr>
            <a:spLocks noChangeArrowheads="1"/>
          </p:cNvSpPr>
          <p:nvPr/>
        </p:nvSpPr>
        <p:spPr bwMode="auto">
          <a:xfrm>
            <a:off x="3048000" y="1752600"/>
            <a:ext cx="1981200" cy="1905000"/>
          </a:xfrm>
          <a:prstGeom prst="ellipse">
            <a:avLst/>
          </a:prstGeom>
          <a:noFill/>
          <a:ln w="38100" cap="rnd">
            <a:solidFill>
              <a:schemeClr val="folHlink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52" name="Rectangle 8"/>
          <p:cNvSpPr>
            <a:spLocks noChangeArrowheads="1"/>
          </p:cNvSpPr>
          <p:nvPr/>
        </p:nvSpPr>
        <p:spPr bwMode="auto">
          <a:xfrm>
            <a:off x="1455738" y="1295400"/>
            <a:ext cx="1479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chemeClr val="folHlink"/>
                </a:solidFill>
              </a:rPr>
              <a:t>VME X</a:t>
            </a:r>
            <a:r>
              <a:rPr lang="en-US" b="1" baseline="-25000">
                <a:solidFill>
                  <a:schemeClr val="folHlink"/>
                </a:solidFill>
              </a:rPr>
              <a:t>2</a:t>
            </a:r>
            <a:endParaRPr lang="en-US" b="1"/>
          </a:p>
        </p:txBody>
      </p:sp>
      <p:sp>
        <p:nvSpPr>
          <p:cNvPr id="492553" name="Oval 9"/>
          <p:cNvSpPr>
            <a:spLocks noChangeArrowheads="1"/>
          </p:cNvSpPr>
          <p:nvPr/>
        </p:nvSpPr>
        <p:spPr bwMode="auto">
          <a:xfrm>
            <a:off x="5943600" y="1600200"/>
            <a:ext cx="1981200" cy="1905000"/>
          </a:xfrm>
          <a:prstGeom prst="ellipse">
            <a:avLst/>
          </a:prstGeom>
          <a:noFill/>
          <a:ln w="38100">
            <a:solidFill>
              <a:srgbClr val="F3A5EB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54" name="Rectangle 10"/>
          <p:cNvSpPr>
            <a:spLocks noChangeArrowheads="1"/>
          </p:cNvSpPr>
          <p:nvPr/>
        </p:nvSpPr>
        <p:spPr bwMode="auto">
          <a:xfrm>
            <a:off x="7543800" y="3200400"/>
            <a:ext cx="1400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F3A5EB"/>
                </a:solidFill>
              </a:rPr>
              <a:t>Race X</a:t>
            </a:r>
            <a:r>
              <a:rPr lang="en-US" b="1" baseline="-25000">
                <a:solidFill>
                  <a:srgbClr val="F3A5EB"/>
                </a:solidFill>
              </a:rPr>
              <a:t>3</a:t>
            </a:r>
            <a:endParaRPr lang="en-US" b="1">
              <a:solidFill>
                <a:srgbClr val="F3A5EB"/>
              </a:solidFill>
            </a:endParaRPr>
          </a:p>
        </p:txBody>
      </p:sp>
      <p:sp>
        <p:nvSpPr>
          <p:cNvPr id="492555" name="Rectangle 11"/>
          <p:cNvSpPr>
            <a:spLocks noChangeArrowheads="1"/>
          </p:cNvSpPr>
          <p:nvPr/>
        </p:nvSpPr>
        <p:spPr bwMode="auto">
          <a:xfrm>
            <a:off x="1590675" y="4800600"/>
            <a:ext cx="622935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tx1"/>
                </a:solidFill>
              </a:rPr>
              <a:t>Here, stepwise MR would select </a:t>
            </a:r>
            <a:r>
              <a:rPr lang="en-US" sz="2400" b="1">
                <a:solidFill>
                  <a:schemeClr val="folHlink"/>
                </a:solidFill>
              </a:rPr>
              <a:t>VME </a:t>
            </a:r>
            <a:r>
              <a:rPr lang="en-US" sz="2400" b="1">
                <a:solidFill>
                  <a:schemeClr val="tx1"/>
                </a:solidFill>
              </a:rPr>
              <a:t>first, 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tx1"/>
                </a:solidFill>
              </a:rPr>
              <a:t>since it is the largest solitary predictor. 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2400" b="1">
              <a:solidFill>
                <a:schemeClr val="tx1"/>
              </a:solidFill>
            </a:endParaRP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tx1"/>
                </a:solidFill>
              </a:rPr>
              <a:t>Stepwise MR would then select (</a:t>
            </a:r>
            <a:r>
              <a:rPr lang="en-US" sz="2400" b="1">
                <a:solidFill>
                  <a:srgbClr val="CC66FF"/>
                </a:solidFill>
              </a:rPr>
              <a:t>Race</a:t>
            </a:r>
            <a:r>
              <a:rPr lang="en-US" sz="2400" b="1">
                <a:solidFill>
                  <a:schemeClr val="tx1"/>
                </a:solidFill>
              </a:rPr>
              <a:t>) because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tx1"/>
                </a:solidFill>
              </a:rPr>
              <a:t>it offers the next largest change-in-r-squared.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4000" b="1"/>
              <a:t>Multiple Regression</a:t>
            </a:r>
          </a:p>
        </p:txBody>
      </p:sp>
      <p:sp>
        <p:nvSpPr>
          <p:cNvPr id="493571" name="Oval 3"/>
          <p:cNvSpPr>
            <a:spLocks noChangeArrowheads="1"/>
          </p:cNvSpPr>
          <p:nvPr/>
        </p:nvSpPr>
        <p:spPr bwMode="auto">
          <a:xfrm>
            <a:off x="2819400" y="1981200"/>
            <a:ext cx="1981200" cy="1905000"/>
          </a:xfrm>
          <a:prstGeom prst="ellipse">
            <a:avLst/>
          </a:prstGeom>
          <a:noFill/>
          <a:ln w="38100">
            <a:solidFill>
              <a:srgbClr val="FF020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3572" name="Oval 4"/>
          <p:cNvSpPr>
            <a:spLocks noChangeArrowheads="1"/>
          </p:cNvSpPr>
          <p:nvPr/>
        </p:nvSpPr>
        <p:spPr bwMode="auto">
          <a:xfrm>
            <a:off x="4305300" y="1981200"/>
            <a:ext cx="1981200" cy="1905000"/>
          </a:xfrm>
          <a:prstGeom prst="ellipse">
            <a:avLst/>
          </a:prstGeom>
          <a:noFill/>
          <a:ln w="38100">
            <a:solidFill>
              <a:srgbClr val="5454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3573" name="Rectangle 5"/>
          <p:cNvSpPr>
            <a:spLocks noChangeArrowheads="1"/>
          </p:cNvSpPr>
          <p:nvPr/>
        </p:nvSpPr>
        <p:spPr bwMode="auto">
          <a:xfrm>
            <a:off x="6019800" y="3810000"/>
            <a:ext cx="21891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5454FF"/>
                </a:solidFill>
              </a:rPr>
              <a:t>Criterion (Y)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5454FF"/>
                </a:solidFill>
              </a:rPr>
              <a:t>PTSD</a:t>
            </a:r>
          </a:p>
        </p:txBody>
      </p:sp>
      <p:sp>
        <p:nvSpPr>
          <p:cNvPr id="493574" name="Rectangle 6"/>
          <p:cNvSpPr>
            <a:spLocks noChangeArrowheads="1"/>
          </p:cNvSpPr>
          <p:nvPr/>
        </p:nvSpPr>
        <p:spPr bwMode="auto">
          <a:xfrm>
            <a:off x="914400" y="2971800"/>
            <a:ext cx="1878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FF020F"/>
                </a:solidFill>
              </a:rPr>
              <a:t>Combat X</a:t>
            </a:r>
            <a:r>
              <a:rPr lang="en-US" b="1" baseline="-25000">
                <a:solidFill>
                  <a:srgbClr val="FF020F"/>
                </a:solidFill>
              </a:rPr>
              <a:t>1</a:t>
            </a:r>
            <a:endParaRPr lang="en-US" b="1"/>
          </a:p>
        </p:txBody>
      </p:sp>
      <p:sp>
        <p:nvSpPr>
          <p:cNvPr id="493575" name="Oval 7"/>
          <p:cNvSpPr>
            <a:spLocks noChangeArrowheads="1"/>
          </p:cNvSpPr>
          <p:nvPr/>
        </p:nvSpPr>
        <p:spPr bwMode="auto">
          <a:xfrm>
            <a:off x="3048000" y="1752600"/>
            <a:ext cx="1981200" cy="1905000"/>
          </a:xfrm>
          <a:prstGeom prst="ellipse">
            <a:avLst/>
          </a:prstGeom>
          <a:noFill/>
          <a:ln w="38100" cap="rnd">
            <a:solidFill>
              <a:schemeClr val="folHlink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3576" name="Rectangle 8"/>
          <p:cNvSpPr>
            <a:spLocks noChangeArrowheads="1"/>
          </p:cNvSpPr>
          <p:nvPr/>
        </p:nvSpPr>
        <p:spPr bwMode="auto">
          <a:xfrm>
            <a:off x="1455738" y="1295400"/>
            <a:ext cx="1479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chemeClr val="folHlink"/>
                </a:solidFill>
              </a:rPr>
              <a:t>VME X</a:t>
            </a:r>
            <a:r>
              <a:rPr lang="en-US" b="1" baseline="-25000">
                <a:solidFill>
                  <a:schemeClr val="folHlink"/>
                </a:solidFill>
              </a:rPr>
              <a:t>2</a:t>
            </a:r>
            <a:endParaRPr lang="en-US" b="1"/>
          </a:p>
        </p:txBody>
      </p:sp>
      <p:sp>
        <p:nvSpPr>
          <p:cNvPr id="493577" name="Oval 9"/>
          <p:cNvSpPr>
            <a:spLocks noChangeArrowheads="1"/>
          </p:cNvSpPr>
          <p:nvPr/>
        </p:nvSpPr>
        <p:spPr bwMode="auto">
          <a:xfrm>
            <a:off x="5943600" y="1600200"/>
            <a:ext cx="1981200" cy="1905000"/>
          </a:xfrm>
          <a:prstGeom prst="ellipse">
            <a:avLst/>
          </a:prstGeom>
          <a:noFill/>
          <a:ln w="38100">
            <a:solidFill>
              <a:srgbClr val="F3A5EB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3578" name="Rectangle 10"/>
          <p:cNvSpPr>
            <a:spLocks noChangeArrowheads="1"/>
          </p:cNvSpPr>
          <p:nvPr/>
        </p:nvSpPr>
        <p:spPr bwMode="auto">
          <a:xfrm>
            <a:off x="7543800" y="3200400"/>
            <a:ext cx="1400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F3A5EB"/>
                </a:solidFill>
              </a:rPr>
              <a:t>Race X</a:t>
            </a:r>
            <a:r>
              <a:rPr lang="en-US" b="1" baseline="-25000">
                <a:solidFill>
                  <a:srgbClr val="F3A5EB"/>
                </a:solidFill>
              </a:rPr>
              <a:t>3</a:t>
            </a:r>
            <a:endParaRPr lang="en-US" b="1">
              <a:solidFill>
                <a:srgbClr val="F3A5EB"/>
              </a:solidFill>
            </a:endParaRPr>
          </a:p>
        </p:txBody>
      </p:sp>
      <p:sp>
        <p:nvSpPr>
          <p:cNvPr id="493579" name="Rectangle 11"/>
          <p:cNvSpPr>
            <a:spLocks noChangeArrowheads="1"/>
          </p:cNvSpPr>
          <p:nvPr/>
        </p:nvSpPr>
        <p:spPr bwMode="auto">
          <a:xfrm>
            <a:off x="817563" y="5000625"/>
            <a:ext cx="7821612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FF020F"/>
                </a:solidFill>
              </a:rPr>
              <a:t>Combat</a:t>
            </a:r>
            <a:r>
              <a:rPr lang="en-US" sz="2400" b="1">
                <a:solidFill>
                  <a:schemeClr val="tx1"/>
                </a:solidFill>
              </a:rPr>
              <a:t> w/b excluded entirely because it offers no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tx1"/>
                </a:solidFill>
              </a:rPr>
              <a:t>incremental predictive power…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tx1"/>
                </a:solidFill>
              </a:rPr>
              <a:t>Even though it is a stronger solitary predictor than </a:t>
            </a:r>
            <a:r>
              <a:rPr lang="en-US" sz="2400" b="1">
                <a:solidFill>
                  <a:srgbClr val="CC66FF"/>
                </a:solidFill>
              </a:rPr>
              <a:t>RACE</a:t>
            </a:r>
            <a:r>
              <a:rPr lang="en-US" sz="2400" b="1">
                <a:solidFill>
                  <a:schemeClr val="tx1"/>
                </a:solidFill>
              </a:rPr>
              <a:t>.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tx1"/>
                </a:solidFill>
              </a:rPr>
              <a:t>Order Matters!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solidFill>
                  <a:schemeClr val="bg1"/>
                </a:solidFill>
              </a:rPr>
              <a:t>Why Does Order-of-Entry Matter?</a:t>
            </a:r>
          </a:p>
        </p:txBody>
      </p:sp>
      <p:sp>
        <p:nvSpPr>
          <p:cNvPr id="494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This is the distinction between r-squared, and change in r-squared!</a:t>
            </a:r>
          </a:p>
          <a:p>
            <a:endParaRPr lang="en-US">
              <a:solidFill>
                <a:schemeClr val="bg1"/>
              </a:solidFill>
            </a:endParaRPr>
          </a:p>
          <a:p>
            <a:r>
              <a:rPr lang="en-US">
                <a:solidFill>
                  <a:schemeClr val="bg1"/>
                </a:solidFill>
              </a:rPr>
              <a:t>Questions on that distinction?</a:t>
            </a:r>
          </a:p>
          <a:p>
            <a:endParaRPr lang="en-US" sz="2400">
              <a:solidFill>
                <a:srgbClr val="FFEF02"/>
              </a:solidFill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Steps in Stepwise MR</a:t>
            </a:r>
          </a:p>
        </p:txBody>
      </p:sp>
      <p:sp>
        <p:nvSpPr>
          <p:cNvPr id="533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>
                <a:solidFill>
                  <a:srgbClr val="0000FF"/>
                </a:solidFill>
              </a:rPr>
              <a:t>Step 1</a:t>
            </a:r>
            <a:r>
              <a:rPr lang="en-US" sz="2400"/>
              <a:t> – Find IV with the largest zero order </a:t>
            </a:r>
            <a:r>
              <a:rPr lang="en-US" sz="2400" b="1">
                <a:solidFill>
                  <a:srgbClr val="FF0000"/>
                </a:solidFill>
              </a:rPr>
              <a:t>r</a:t>
            </a:r>
            <a:r>
              <a:rPr lang="en-US" sz="2400" b="1" baseline="30000">
                <a:solidFill>
                  <a:srgbClr val="FF0000"/>
                </a:solidFill>
              </a:rPr>
              <a:t>2</a:t>
            </a:r>
            <a:r>
              <a:rPr lang="en-US" sz="2400"/>
              <a:t>.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The IV with the largest zero-order </a:t>
            </a:r>
            <a:r>
              <a:rPr lang="en-US" sz="2000" b="1">
                <a:solidFill>
                  <a:srgbClr val="FF0000"/>
                </a:solidFill>
              </a:rPr>
              <a:t>r</a:t>
            </a:r>
            <a:r>
              <a:rPr lang="en-US" sz="2000" b="1" baseline="30000">
                <a:solidFill>
                  <a:srgbClr val="FF0000"/>
                </a:solidFill>
              </a:rPr>
              <a:t>2</a:t>
            </a:r>
            <a:r>
              <a:rPr lang="en-US" sz="2000" b="1"/>
              <a:t> </a:t>
            </a:r>
            <a:r>
              <a:rPr lang="en-US" sz="2000"/>
              <a:t>enters the model only if it is statistically significant.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Otherwise stop. You’re finished.</a:t>
            </a:r>
          </a:p>
          <a:p>
            <a:pPr>
              <a:lnSpc>
                <a:spcPct val="80000"/>
              </a:lnSpc>
            </a:pPr>
            <a:endParaRPr lang="en-US" sz="2400">
              <a:solidFill>
                <a:srgbClr val="0000FF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400" b="1">
                <a:solidFill>
                  <a:srgbClr val="0000FF"/>
                </a:solidFill>
              </a:rPr>
              <a:t>Step 2</a:t>
            </a:r>
            <a:r>
              <a:rPr lang="en-US" sz="2400"/>
              <a:t> – Of the remaining IVs, find the one with the largest </a:t>
            </a:r>
            <a:r>
              <a:rPr lang="en-US" sz="2400" b="1">
                <a:solidFill>
                  <a:srgbClr val="FF0000"/>
                </a:solidFill>
              </a:rPr>
              <a:t>DELTA</a:t>
            </a:r>
            <a:r>
              <a:rPr lang="en-US" sz="2400" b="1"/>
              <a:t> </a:t>
            </a:r>
            <a:r>
              <a:rPr lang="en-US" sz="2400" b="1">
                <a:solidFill>
                  <a:srgbClr val="FF0000"/>
                </a:solidFill>
              </a:rPr>
              <a:t>r</a:t>
            </a:r>
            <a:r>
              <a:rPr lang="en-US" sz="2400" b="1" baseline="30000">
                <a:solidFill>
                  <a:srgbClr val="FF0000"/>
                </a:solidFill>
              </a:rPr>
              <a:t>2</a:t>
            </a:r>
            <a:r>
              <a:rPr lang="en-US" sz="2400"/>
              <a:t>.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The IV with the largest </a:t>
            </a:r>
            <a:r>
              <a:rPr lang="en-US" sz="2000" b="1">
                <a:solidFill>
                  <a:srgbClr val="FF0000"/>
                </a:solidFill>
              </a:rPr>
              <a:t>DELTA</a:t>
            </a:r>
            <a:r>
              <a:rPr lang="en-US" sz="2000" b="1"/>
              <a:t> </a:t>
            </a:r>
            <a:r>
              <a:rPr lang="en-US" sz="2000" b="1">
                <a:solidFill>
                  <a:srgbClr val="FF0000"/>
                </a:solidFill>
              </a:rPr>
              <a:t>r</a:t>
            </a:r>
            <a:r>
              <a:rPr lang="en-US" sz="2000" b="1" baseline="30000">
                <a:solidFill>
                  <a:srgbClr val="FF0000"/>
                </a:solidFill>
              </a:rPr>
              <a:t>2</a:t>
            </a:r>
            <a:r>
              <a:rPr lang="en-US" sz="2000"/>
              <a:t> enters the model only if it is statistically significant.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When none of the remaining </a:t>
            </a:r>
            <a:r>
              <a:rPr lang="en-US" sz="2000" b="1">
                <a:solidFill>
                  <a:srgbClr val="FF0000"/>
                </a:solidFill>
              </a:rPr>
              <a:t>DELTA</a:t>
            </a:r>
            <a:r>
              <a:rPr lang="en-US" sz="2000" b="1"/>
              <a:t> </a:t>
            </a:r>
            <a:r>
              <a:rPr lang="en-US" sz="2000" b="1">
                <a:solidFill>
                  <a:srgbClr val="FF0000"/>
                </a:solidFill>
              </a:rPr>
              <a:t>r</a:t>
            </a:r>
            <a:r>
              <a:rPr lang="en-US" sz="2000" b="1" baseline="30000">
                <a:solidFill>
                  <a:srgbClr val="FF0000"/>
                </a:solidFill>
              </a:rPr>
              <a:t>2</a:t>
            </a:r>
            <a:r>
              <a:rPr lang="en-US" sz="2000"/>
              <a:t> values are significant, stop. You’re finished.</a:t>
            </a:r>
          </a:p>
          <a:p>
            <a:pPr lvl="1">
              <a:lnSpc>
                <a:spcPct val="80000"/>
              </a:lnSpc>
            </a:pPr>
            <a:endParaRPr lang="en-US" sz="2000"/>
          </a:p>
          <a:p>
            <a:pPr>
              <a:lnSpc>
                <a:spcPct val="80000"/>
              </a:lnSpc>
            </a:pPr>
            <a:r>
              <a:rPr lang="en-US" sz="2400">
                <a:solidFill>
                  <a:srgbClr val="009900"/>
                </a:solidFill>
              </a:rPr>
              <a:t>Note stepwise MR generates parsimonious models!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EF02"/>
                </a:solidFill>
              </a:rPr>
              <a:t>Part </a:t>
            </a:r>
            <a:r>
              <a:rPr lang="en-US" b="1" u="sng" dirty="0" smtClean="0">
                <a:solidFill>
                  <a:srgbClr val="FFEF02"/>
                </a:solidFill>
              </a:rPr>
              <a:t>5</a:t>
            </a:r>
            <a:endParaRPr lang="en-US" dirty="0"/>
          </a:p>
        </p:txBody>
      </p:sp>
      <p:sp>
        <p:nvSpPr>
          <p:cNvPr id="496643" name="Rectangle 3"/>
          <p:cNvSpPr>
            <a:spLocks noChangeArrowheads="1"/>
          </p:cNvSpPr>
          <p:nvPr/>
        </p:nvSpPr>
        <p:spPr bwMode="auto">
          <a:xfrm>
            <a:off x="1897063" y="2514600"/>
            <a:ext cx="56229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000" b="1"/>
              <a:t>Simultaneous (Standard)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000" b="1"/>
              <a:t>Multiple Regression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Simultaneous (Standard) MR</a:t>
            </a:r>
          </a:p>
        </p:txBody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>
                <a:solidFill>
                  <a:schemeClr val="bg1"/>
                </a:solidFill>
              </a:rPr>
              <a:t>In addition to Hierarchical MR models and Stepwise MR models, there is a third model type…</a:t>
            </a:r>
            <a:r>
              <a:rPr lang="en-US" sz="2400">
                <a:solidFill>
                  <a:srgbClr val="FFEF02"/>
                </a:solidFill>
              </a:rPr>
              <a:t>Simultaneous</a:t>
            </a:r>
            <a:r>
              <a:rPr lang="en-US" sz="2400">
                <a:solidFill>
                  <a:schemeClr val="bg1"/>
                </a:solidFill>
              </a:rPr>
              <a:t> </a:t>
            </a:r>
            <a:r>
              <a:rPr lang="en-US" sz="2400">
                <a:solidFill>
                  <a:srgbClr val="FFEF02"/>
                </a:solidFill>
              </a:rPr>
              <a:t>MR models </a:t>
            </a:r>
            <a:r>
              <a:rPr lang="en-US" sz="2400">
                <a:solidFill>
                  <a:schemeClr val="bg1"/>
                </a:solidFill>
              </a:rPr>
              <a:t>(also called standard MR models)</a:t>
            </a:r>
          </a:p>
          <a:p>
            <a:pPr>
              <a:lnSpc>
                <a:spcPct val="80000"/>
              </a:lnSpc>
            </a:pPr>
            <a:endParaRPr lang="en-US" sz="240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400">
                <a:solidFill>
                  <a:schemeClr val="bg1"/>
                </a:solidFill>
              </a:rPr>
              <a:t>The model assumes</a:t>
            </a:r>
            <a:r>
              <a:rPr lang="en-US" sz="2400">
                <a:solidFill>
                  <a:srgbClr val="FFEF02"/>
                </a:solidFill>
              </a:rPr>
              <a:t> all predictors enter the equation at once (i.e., simultaneously).</a:t>
            </a:r>
          </a:p>
          <a:p>
            <a:pPr>
              <a:lnSpc>
                <a:spcPct val="80000"/>
              </a:lnSpc>
            </a:pPr>
            <a:endParaRPr lang="en-US" sz="2400">
              <a:solidFill>
                <a:srgbClr val="FFEF02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400">
                <a:solidFill>
                  <a:schemeClr val="bg1"/>
                </a:solidFill>
              </a:rPr>
              <a:t>Each IV is evaluated in terms of what it adds to the prediction of the DV that is DIFFERENT from the predictability afforded by all other IVs.</a:t>
            </a:r>
          </a:p>
          <a:p>
            <a:pPr>
              <a:lnSpc>
                <a:spcPct val="80000"/>
              </a:lnSpc>
            </a:pPr>
            <a:endParaRPr lang="en-US" sz="240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400">
                <a:solidFill>
                  <a:schemeClr val="bg1"/>
                </a:solidFill>
              </a:rPr>
              <a:t>IOW, the </a:t>
            </a:r>
            <a:r>
              <a:rPr lang="en-US" sz="2400">
                <a:solidFill>
                  <a:srgbClr val="FFEF02"/>
                </a:solidFill>
              </a:rPr>
              <a:t>regression coefficient for each IV reflects that IV’s UNIQUE contribution to predicting the DV…</a:t>
            </a:r>
            <a:endParaRPr lang="en-US" sz="1800">
              <a:solidFill>
                <a:srgbClr val="FFEF02"/>
              </a:solidFill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16" name="Rectangle 12"/>
          <p:cNvSpPr>
            <a:spLocks noChangeArrowheads="1"/>
          </p:cNvSpPr>
          <p:nvPr/>
        </p:nvSpPr>
        <p:spPr bwMode="auto">
          <a:xfrm>
            <a:off x="762000" y="76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400"/>
              <a:t>Simultaneous (Standard) MR</a:t>
            </a:r>
          </a:p>
        </p:txBody>
      </p:sp>
      <p:pic>
        <p:nvPicPr>
          <p:cNvPr id="507918" name="Picture 14" descr="AFB1A777"/>
          <p:cNvPicPr>
            <a:picLocks noChangeAspect="1" noChangeArrowheads="1"/>
          </p:cNvPicPr>
          <p:nvPr/>
        </p:nvPicPr>
        <p:blipFill>
          <a:blip r:embed="rId2" cstate="print"/>
          <a:srcRect l="22588" t="30086" r="33882" b="27350"/>
          <a:stretch>
            <a:fillRect/>
          </a:stretch>
        </p:blipFill>
        <p:spPr bwMode="auto">
          <a:xfrm>
            <a:off x="2514600" y="1143000"/>
            <a:ext cx="4021138" cy="5410200"/>
          </a:xfrm>
          <a:prstGeom prst="rect">
            <a:avLst/>
          </a:prstGeom>
          <a:noFill/>
        </p:spPr>
      </p:pic>
      <p:sp>
        <p:nvSpPr>
          <p:cNvPr id="507919" name="Text Box 15"/>
          <p:cNvSpPr txBox="1">
            <a:spLocks noChangeArrowheads="1"/>
          </p:cNvSpPr>
          <p:nvPr/>
        </p:nvSpPr>
        <p:spPr bwMode="auto">
          <a:xfrm>
            <a:off x="228600" y="1447800"/>
            <a:ext cx="1635125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>
                <a:solidFill>
                  <a:srgbClr val="FFEF02"/>
                </a:solidFill>
              </a:rPr>
              <a:t>Start Here</a:t>
            </a:r>
          </a:p>
        </p:txBody>
      </p:sp>
      <p:sp>
        <p:nvSpPr>
          <p:cNvPr id="507920" name="Text Box 16"/>
          <p:cNvSpPr txBox="1">
            <a:spLocks noChangeArrowheads="1"/>
          </p:cNvSpPr>
          <p:nvPr/>
        </p:nvSpPr>
        <p:spPr bwMode="auto">
          <a:xfrm>
            <a:off x="6781800" y="1371600"/>
            <a:ext cx="2290763" cy="50561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endParaRPr lang="en-US" sz="2000">
              <a:solidFill>
                <a:srgbClr val="FFEF02"/>
              </a:solidFill>
            </a:endParaRPr>
          </a:p>
          <a:p>
            <a:pPr marL="342900" indent="-342900">
              <a:buFontTx/>
              <a:buNone/>
            </a:pPr>
            <a:endParaRPr lang="en-US" sz="2000">
              <a:solidFill>
                <a:srgbClr val="FFEF02"/>
              </a:solidFill>
            </a:endParaRPr>
          </a:p>
          <a:p>
            <a:pPr marL="342900" indent="-342900">
              <a:buFontTx/>
              <a:buNone/>
            </a:pPr>
            <a:endParaRPr lang="en-US" sz="2000">
              <a:solidFill>
                <a:srgbClr val="FFEF02"/>
              </a:solidFill>
            </a:endParaRP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Simultaneous MR</a:t>
            </a: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   (Shown in B)</a:t>
            </a:r>
          </a:p>
          <a:p>
            <a:pPr marL="342900" indent="-342900">
              <a:buFontTx/>
              <a:buNone/>
            </a:pPr>
            <a:endParaRPr lang="en-US" sz="2000">
              <a:solidFill>
                <a:srgbClr val="FFEF02"/>
              </a:solidFill>
            </a:endParaRP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Only the UNIQUE</a:t>
            </a: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contributions of </a:t>
            </a: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each IV are shaded.</a:t>
            </a:r>
          </a:p>
          <a:p>
            <a:pPr marL="342900" indent="-342900">
              <a:buFontTx/>
              <a:buNone/>
            </a:pPr>
            <a:endParaRPr lang="en-US" sz="2000">
              <a:solidFill>
                <a:srgbClr val="FFEF02"/>
              </a:solidFill>
            </a:endParaRP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Only the UNIQUE</a:t>
            </a: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contributions of </a:t>
            </a: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each IV are captured</a:t>
            </a: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in the regression</a:t>
            </a: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coefficients.</a:t>
            </a:r>
          </a:p>
        </p:txBody>
      </p:sp>
      <p:sp>
        <p:nvSpPr>
          <p:cNvPr id="507921" name="Line 17"/>
          <p:cNvSpPr>
            <a:spLocks noChangeShapeType="1"/>
          </p:cNvSpPr>
          <p:nvPr/>
        </p:nvSpPr>
        <p:spPr bwMode="auto">
          <a:xfrm>
            <a:off x="1143000" y="1981200"/>
            <a:ext cx="1219200" cy="228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7922" name="Line 18"/>
          <p:cNvSpPr>
            <a:spLocks noChangeShapeType="1"/>
          </p:cNvSpPr>
          <p:nvPr/>
        </p:nvSpPr>
        <p:spPr bwMode="auto">
          <a:xfrm flipH="1" flipV="1">
            <a:off x="6629400" y="2133600"/>
            <a:ext cx="457200" cy="228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7923" name="Rectangle 19"/>
          <p:cNvSpPr>
            <a:spLocks noChangeArrowheads="1"/>
          </p:cNvSpPr>
          <p:nvPr/>
        </p:nvSpPr>
        <p:spPr bwMode="auto">
          <a:xfrm>
            <a:off x="2590800" y="3581400"/>
            <a:ext cx="3886200" cy="24384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78" name="Rectangle 2"/>
          <p:cNvSpPr>
            <a:spLocks noChangeArrowheads="1"/>
          </p:cNvSpPr>
          <p:nvPr/>
        </p:nvSpPr>
        <p:spPr bwMode="auto">
          <a:xfrm>
            <a:off x="762000" y="76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400"/>
              <a:t>Simultaneous (Standard) MR</a:t>
            </a:r>
          </a:p>
        </p:txBody>
      </p:sp>
      <p:pic>
        <p:nvPicPr>
          <p:cNvPr id="510979" name="Picture 3" descr="AFB1A777"/>
          <p:cNvPicPr>
            <a:picLocks noChangeAspect="1" noChangeArrowheads="1"/>
          </p:cNvPicPr>
          <p:nvPr/>
        </p:nvPicPr>
        <p:blipFill>
          <a:blip r:embed="rId2" cstate="print"/>
          <a:srcRect l="22588" t="30086" r="33882" b="27350"/>
          <a:stretch>
            <a:fillRect/>
          </a:stretch>
        </p:blipFill>
        <p:spPr bwMode="auto">
          <a:xfrm>
            <a:off x="2514600" y="1143000"/>
            <a:ext cx="4021138" cy="5410200"/>
          </a:xfrm>
          <a:prstGeom prst="rect">
            <a:avLst/>
          </a:prstGeom>
          <a:noFill/>
        </p:spPr>
      </p:pic>
      <p:sp>
        <p:nvSpPr>
          <p:cNvPr id="510980" name="Text Box 4"/>
          <p:cNvSpPr txBox="1">
            <a:spLocks noChangeArrowheads="1"/>
          </p:cNvSpPr>
          <p:nvPr/>
        </p:nvSpPr>
        <p:spPr bwMode="auto">
          <a:xfrm>
            <a:off x="228600" y="1447800"/>
            <a:ext cx="1635125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>
                <a:solidFill>
                  <a:srgbClr val="FFEF02"/>
                </a:solidFill>
              </a:rPr>
              <a:t>Start Here</a:t>
            </a:r>
          </a:p>
        </p:txBody>
      </p:sp>
      <p:sp>
        <p:nvSpPr>
          <p:cNvPr id="510981" name="Text Box 5"/>
          <p:cNvSpPr txBox="1">
            <a:spLocks noChangeArrowheads="1"/>
          </p:cNvSpPr>
          <p:nvPr/>
        </p:nvSpPr>
        <p:spPr bwMode="auto">
          <a:xfrm>
            <a:off x="6781800" y="1371600"/>
            <a:ext cx="2173288" cy="4721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endParaRPr lang="en-US" sz="2000">
              <a:solidFill>
                <a:srgbClr val="FFEF02"/>
              </a:solidFill>
            </a:endParaRPr>
          </a:p>
          <a:p>
            <a:pPr marL="342900" indent="-342900">
              <a:buFontTx/>
              <a:buNone/>
            </a:pPr>
            <a:endParaRPr lang="en-US" sz="2000">
              <a:solidFill>
                <a:srgbClr val="FFEF02"/>
              </a:solidFill>
            </a:endParaRPr>
          </a:p>
          <a:p>
            <a:pPr marL="342900" indent="-342900">
              <a:buFontTx/>
              <a:buNone/>
            </a:pPr>
            <a:endParaRPr lang="en-US" sz="2000">
              <a:solidFill>
                <a:srgbClr val="FFEF02"/>
              </a:solidFill>
            </a:endParaRP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Simultaneous MR</a:t>
            </a: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   (Shown in B)</a:t>
            </a:r>
          </a:p>
          <a:p>
            <a:pPr marL="342900" indent="-342900">
              <a:buFontTx/>
              <a:buNone/>
            </a:pPr>
            <a:endParaRPr lang="en-US" sz="2000">
              <a:solidFill>
                <a:srgbClr val="FFEF02"/>
              </a:solidFill>
            </a:endParaRP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IV</a:t>
            </a:r>
            <a:r>
              <a:rPr lang="en-US" sz="2000" baseline="-25000">
                <a:solidFill>
                  <a:srgbClr val="FFEF02"/>
                </a:solidFill>
              </a:rPr>
              <a:t>1</a:t>
            </a:r>
            <a:r>
              <a:rPr lang="en-US" sz="2000">
                <a:solidFill>
                  <a:srgbClr val="FFEF02"/>
                </a:solidFill>
              </a:rPr>
              <a:t> ‘gets credit’ for</a:t>
            </a: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area ‘a’.</a:t>
            </a:r>
          </a:p>
          <a:p>
            <a:pPr marL="342900" indent="-342900">
              <a:buFontTx/>
              <a:buNone/>
            </a:pPr>
            <a:endParaRPr lang="en-US" sz="2000">
              <a:solidFill>
                <a:srgbClr val="FFEF02"/>
              </a:solidFill>
            </a:endParaRP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IV</a:t>
            </a:r>
            <a:r>
              <a:rPr lang="en-US" sz="2000" baseline="-25000">
                <a:solidFill>
                  <a:srgbClr val="FFEF02"/>
                </a:solidFill>
              </a:rPr>
              <a:t>2</a:t>
            </a:r>
            <a:r>
              <a:rPr lang="en-US" sz="2000">
                <a:solidFill>
                  <a:srgbClr val="FFEF02"/>
                </a:solidFill>
              </a:rPr>
              <a:t> ‘gets credit’ for</a:t>
            </a: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area ‘c’.</a:t>
            </a:r>
          </a:p>
          <a:p>
            <a:pPr marL="342900" indent="-342900">
              <a:buFontTx/>
              <a:buNone/>
            </a:pPr>
            <a:endParaRPr lang="en-US" sz="2000">
              <a:solidFill>
                <a:srgbClr val="FFEF02"/>
              </a:solidFill>
            </a:endParaRP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IV</a:t>
            </a:r>
            <a:r>
              <a:rPr lang="en-US" sz="2000" baseline="-25000">
                <a:solidFill>
                  <a:srgbClr val="FFEF02"/>
                </a:solidFill>
              </a:rPr>
              <a:t>3</a:t>
            </a:r>
            <a:r>
              <a:rPr lang="en-US" sz="2000">
                <a:solidFill>
                  <a:srgbClr val="FFEF02"/>
                </a:solidFill>
              </a:rPr>
              <a:t> ‘gets credit’ for</a:t>
            </a: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area ‘e.</a:t>
            </a:r>
          </a:p>
        </p:txBody>
      </p:sp>
      <p:sp>
        <p:nvSpPr>
          <p:cNvPr id="510982" name="Line 6"/>
          <p:cNvSpPr>
            <a:spLocks noChangeShapeType="1"/>
          </p:cNvSpPr>
          <p:nvPr/>
        </p:nvSpPr>
        <p:spPr bwMode="auto">
          <a:xfrm>
            <a:off x="1143000" y="1981200"/>
            <a:ext cx="1219200" cy="228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0983" name="Line 7"/>
          <p:cNvSpPr>
            <a:spLocks noChangeShapeType="1"/>
          </p:cNvSpPr>
          <p:nvPr/>
        </p:nvSpPr>
        <p:spPr bwMode="auto">
          <a:xfrm flipH="1" flipV="1">
            <a:off x="6629400" y="2133600"/>
            <a:ext cx="457200" cy="228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0984" name="Line 8"/>
          <p:cNvSpPr>
            <a:spLocks noChangeShapeType="1"/>
          </p:cNvSpPr>
          <p:nvPr/>
        </p:nvSpPr>
        <p:spPr bwMode="auto">
          <a:xfrm flipH="1" flipV="1">
            <a:off x="5410200" y="1828800"/>
            <a:ext cx="1447800" cy="1524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0985" name="Rectangle 9"/>
          <p:cNvSpPr>
            <a:spLocks noChangeArrowheads="1"/>
          </p:cNvSpPr>
          <p:nvPr/>
        </p:nvSpPr>
        <p:spPr bwMode="auto">
          <a:xfrm>
            <a:off x="2590800" y="3581400"/>
            <a:ext cx="3886200" cy="24384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0986" name="Line 10"/>
          <p:cNvSpPr>
            <a:spLocks noChangeShapeType="1"/>
          </p:cNvSpPr>
          <p:nvPr/>
        </p:nvSpPr>
        <p:spPr bwMode="auto">
          <a:xfrm flipH="1" flipV="1">
            <a:off x="5486400" y="2133600"/>
            <a:ext cx="1371600" cy="2362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0987" name="Line 11"/>
          <p:cNvSpPr>
            <a:spLocks noChangeShapeType="1"/>
          </p:cNvSpPr>
          <p:nvPr/>
        </p:nvSpPr>
        <p:spPr bwMode="auto">
          <a:xfrm flipH="1" flipV="1">
            <a:off x="5410200" y="2438400"/>
            <a:ext cx="1371600" cy="2971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/>
          <p:cNvSpPr>
            <a:spLocks noChangeArrowheads="1"/>
          </p:cNvSpPr>
          <p:nvPr/>
        </p:nvSpPr>
        <p:spPr bwMode="auto">
          <a:xfrm>
            <a:off x="762000" y="76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400"/>
              <a:t>Simultaneous (Standard) MR</a:t>
            </a:r>
          </a:p>
        </p:txBody>
      </p:sp>
      <p:pic>
        <p:nvPicPr>
          <p:cNvPr id="509955" name="Picture 3" descr="AFB1A777"/>
          <p:cNvPicPr>
            <a:picLocks noChangeAspect="1" noChangeArrowheads="1"/>
          </p:cNvPicPr>
          <p:nvPr/>
        </p:nvPicPr>
        <p:blipFill>
          <a:blip r:embed="rId2" cstate="print"/>
          <a:srcRect l="22588" t="30086" r="33882" b="27350"/>
          <a:stretch>
            <a:fillRect/>
          </a:stretch>
        </p:blipFill>
        <p:spPr bwMode="auto">
          <a:xfrm>
            <a:off x="2514600" y="1143000"/>
            <a:ext cx="4021138" cy="5410200"/>
          </a:xfrm>
          <a:prstGeom prst="rect">
            <a:avLst/>
          </a:prstGeom>
          <a:noFill/>
        </p:spPr>
      </p:pic>
      <p:sp>
        <p:nvSpPr>
          <p:cNvPr id="509956" name="Text Box 4"/>
          <p:cNvSpPr txBox="1">
            <a:spLocks noChangeArrowheads="1"/>
          </p:cNvSpPr>
          <p:nvPr/>
        </p:nvSpPr>
        <p:spPr bwMode="auto">
          <a:xfrm>
            <a:off x="228600" y="1447800"/>
            <a:ext cx="1635125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>
                <a:solidFill>
                  <a:srgbClr val="FFEF02"/>
                </a:solidFill>
              </a:rPr>
              <a:t>Start Here</a:t>
            </a:r>
          </a:p>
        </p:txBody>
      </p:sp>
      <p:sp>
        <p:nvSpPr>
          <p:cNvPr id="509957" name="Text Box 5"/>
          <p:cNvSpPr txBox="1">
            <a:spLocks noChangeArrowheads="1"/>
          </p:cNvSpPr>
          <p:nvPr/>
        </p:nvSpPr>
        <p:spPr bwMode="auto">
          <a:xfrm>
            <a:off x="6657975" y="1371600"/>
            <a:ext cx="2287588" cy="50561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endParaRPr lang="en-US" sz="2000">
              <a:solidFill>
                <a:srgbClr val="FFEF02"/>
              </a:solidFill>
            </a:endParaRPr>
          </a:p>
          <a:p>
            <a:pPr marL="342900" indent="-342900">
              <a:buFontTx/>
              <a:buNone/>
            </a:pPr>
            <a:endParaRPr lang="en-US" sz="2000">
              <a:solidFill>
                <a:srgbClr val="FFEF02"/>
              </a:solidFill>
            </a:endParaRPr>
          </a:p>
          <a:p>
            <a:pPr marL="342900" indent="-342900">
              <a:buFontTx/>
              <a:buNone/>
            </a:pPr>
            <a:endParaRPr lang="en-US" sz="2000">
              <a:solidFill>
                <a:srgbClr val="FFEF02"/>
              </a:solidFill>
            </a:endParaRP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Simultaneous MR</a:t>
            </a: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   (Shown in B)</a:t>
            </a:r>
          </a:p>
          <a:p>
            <a:pPr marL="342900" indent="-342900">
              <a:buFontTx/>
              <a:buNone/>
            </a:pPr>
            <a:endParaRPr lang="en-US" sz="2000">
              <a:solidFill>
                <a:srgbClr val="FFEF02"/>
              </a:solidFill>
            </a:endParaRP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The total </a:t>
            </a:r>
            <a:r>
              <a:rPr lang="en-US" sz="2000" i="1">
                <a:solidFill>
                  <a:srgbClr val="FFEF02"/>
                </a:solidFill>
              </a:rPr>
              <a:t>R</a:t>
            </a:r>
            <a:r>
              <a:rPr lang="en-US" sz="2000" i="1" baseline="30000">
                <a:solidFill>
                  <a:srgbClr val="FFEF02"/>
                </a:solidFill>
              </a:rPr>
              <a:t>2</a:t>
            </a:r>
            <a:r>
              <a:rPr lang="en-US" sz="2000">
                <a:solidFill>
                  <a:srgbClr val="FFEF02"/>
                </a:solidFill>
              </a:rPr>
              <a:t> for the </a:t>
            </a: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Simultaneous Model</a:t>
            </a: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DOES capture the</a:t>
            </a: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overlap (e.g. areas</a:t>
            </a: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‘b’ and ‘d’)….</a:t>
            </a:r>
          </a:p>
          <a:p>
            <a:pPr marL="342900" indent="-342900">
              <a:buFontTx/>
              <a:buNone/>
            </a:pPr>
            <a:endParaRPr lang="en-US" sz="2000">
              <a:solidFill>
                <a:srgbClr val="FFEF02"/>
              </a:solidFill>
            </a:endParaRP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But that the overlap</a:t>
            </a: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is NOT assigned</a:t>
            </a: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to a specific IV.</a:t>
            </a:r>
          </a:p>
        </p:txBody>
      </p:sp>
      <p:sp>
        <p:nvSpPr>
          <p:cNvPr id="509958" name="Line 6"/>
          <p:cNvSpPr>
            <a:spLocks noChangeShapeType="1"/>
          </p:cNvSpPr>
          <p:nvPr/>
        </p:nvSpPr>
        <p:spPr bwMode="auto">
          <a:xfrm>
            <a:off x="1143000" y="1981200"/>
            <a:ext cx="1219200" cy="228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9959" name="Line 7"/>
          <p:cNvSpPr>
            <a:spLocks noChangeShapeType="1"/>
          </p:cNvSpPr>
          <p:nvPr/>
        </p:nvSpPr>
        <p:spPr bwMode="auto">
          <a:xfrm flipH="1" flipV="1">
            <a:off x="6629400" y="2133600"/>
            <a:ext cx="457200" cy="228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9960" name="Rectangle 8"/>
          <p:cNvSpPr>
            <a:spLocks noChangeArrowheads="1"/>
          </p:cNvSpPr>
          <p:nvPr/>
        </p:nvSpPr>
        <p:spPr bwMode="auto">
          <a:xfrm>
            <a:off x="2590800" y="3581400"/>
            <a:ext cx="3886200" cy="24384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9961" name="Line 9"/>
          <p:cNvSpPr>
            <a:spLocks noChangeShapeType="1"/>
          </p:cNvSpPr>
          <p:nvPr/>
        </p:nvSpPr>
        <p:spPr bwMode="auto">
          <a:xfrm flipH="1" flipV="1">
            <a:off x="5638800" y="1981200"/>
            <a:ext cx="1143000" cy="2819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9962" name="Line 10"/>
          <p:cNvSpPr>
            <a:spLocks noChangeShapeType="1"/>
          </p:cNvSpPr>
          <p:nvPr/>
        </p:nvSpPr>
        <p:spPr bwMode="auto">
          <a:xfrm flipH="1" flipV="1">
            <a:off x="5638800" y="2286000"/>
            <a:ext cx="1143000" cy="2819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solidFill>
                  <a:srgbClr val="FFEF02"/>
                </a:solidFill>
              </a:rPr>
              <a:t>Multiple Regression</a:t>
            </a:r>
          </a:p>
        </p:txBody>
      </p:sp>
      <p:pic>
        <p:nvPicPr>
          <p:cNvPr id="4403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770063"/>
            <a:ext cx="4648200" cy="3106737"/>
          </a:xfrm>
          <a:prstGeom prst="rect">
            <a:avLst/>
          </a:prstGeom>
          <a:noFill/>
        </p:spPr>
      </p:pic>
      <p:sp>
        <p:nvSpPr>
          <p:cNvPr id="440324" name="Rectangle 4"/>
          <p:cNvSpPr>
            <a:spLocks noChangeArrowheads="1"/>
          </p:cNvSpPr>
          <p:nvPr/>
        </p:nvSpPr>
        <p:spPr bwMode="auto">
          <a:xfrm>
            <a:off x="950913" y="5257800"/>
            <a:ext cx="761206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/>
              <a:t>If the overlap in the Venn diagram were to grow,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/>
              <a:t>the r-value would grow, too!  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2" name="Rectangle 2"/>
          <p:cNvSpPr>
            <a:spLocks noChangeArrowheads="1"/>
          </p:cNvSpPr>
          <p:nvPr/>
        </p:nvSpPr>
        <p:spPr bwMode="auto">
          <a:xfrm>
            <a:off x="762000" y="76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400"/>
              <a:t>Simultaneous (Standard) MR</a:t>
            </a:r>
          </a:p>
        </p:txBody>
      </p:sp>
      <p:pic>
        <p:nvPicPr>
          <p:cNvPr id="512003" name="Picture 3" descr="AFB1A777"/>
          <p:cNvPicPr>
            <a:picLocks noChangeAspect="1" noChangeArrowheads="1"/>
          </p:cNvPicPr>
          <p:nvPr/>
        </p:nvPicPr>
        <p:blipFill>
          <a:blip r:embed="rId2" cstate="print"/>
          <a:srcRect l="22588" t="30086" r="33882" b="27350"/>
          <a:stretch>
            <a:fillRect/>
          </a:stretch>
        </p:blipFill>
        <p:spPr bwMode="auto">
          <a:xfrm>
            <a:off x="2514600" y="1143000"/>
            <a:ext cx="4021138" cy="5410200"/>
          </a:xfrm>
          <a:prstGeom prst="rect">
            <a:avLst/>
          </a:prstGeom>
          <a:noFill/>
        </p:spPr>
      </p:pic>
      <p:sp>
        <p:nvSpPr>
          <p:cNvPr id="512004" name="Text Box 4"/>
          <p:cNvSpPr txBox="1">
            <a:spLocks noChangeArrowheads="1"/>
          </p:cNvSpPr>
          <p:nvPr/>
        </p:nvSpPr>
        <p:spPr bwMode="auto">
          <a:xfrm>
            <a:off x="228600" y="1447800"/>
            <a:ext cx="1635125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>
                <a:solidFill>
                  <a:srgbClr val="FFEF02"/>
                </a:solidFill>
              </a:rPr>
              <a:t>Start Here</a:t>
            </a:r>
          </a:p>
        </p:txBody>
      </p:sp>
      <p:sp>
        <p:nvSpPr>
          <p:cNvPr id="512005" name="Text Box 5"/>
          <p:cNvSpPr txBox="1">
            <a:spLocks noChangeArrowheads="1"/>
          </p:cNvSpPr>
          <p:nvPr/>
        </p:nvSpPr>
        <p:spPr bwMode="auto">
          <a:xfrm>
            <a:off x="6657975" y="1371600"/>
            <a:ext cx="2132013" cy="539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endParaRPr lang="en-US" sz="2000">
              <a:solidFill>
                <a:srgbClr val="FFEF02"/>
              </a:solidFill>
            </a:endParaRPr>
          </a:p>
          <a:p>
            <a:pPr marL="342900" indent="-342900">
              <a:buFontTx/>
              <a:buNone/>
            </a:pPr>
            <a:endParaRPr lang="en-US" sz="2000">
              <a:solidFill>
                <a:srgbClr val="FFEF02"/>
              </a:solidFill>
            </a:endParaRPr>
          </a:p>
          <a:p>
            <a:pPr marL="342900" indent="-342900">
              <a:buFontTx/>
              <a:buNone/>
            </a:pPr>
            <a:endParaRPr lang="en-US" sz="2000">
              <a:solidFill>
                <a:srgbClr val="FFEF02"/>
              </a:solidFill>
            </a:endParaRP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Simultaneous MR</a:t>
            </a: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   (Shown in B)</a:t>
            </a:r>
          </a:p>
          <a:p>
            <a:pPr marL="342900" indent="-342900">
              <a:buFontTx/>
              <a:buNone/>
            </a:pPr>
            <a:endParaRPr lang="en-US" sz="2000">
              <a:solidFill>
                <a:srgbClr val="FFEF02"/>
              </a:solidFill>
            </a:endParaRP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Warning: </a:t>
            </a:r>
            <a:r>
              <a:rPr lang="en-US" sz="2000"/>
              <a:t>An IV</a:t>
            </a:r>
          </a:p>
          <a:p>
            <a:pPr marL="342900" indent="-342900">
              <a:buFontTx/>
              <a:buNone/>
            </a:pPr>
            <a:r>
              <a:rPr lang="en-US" sz="2000"/>
              <a:t>that is strongly</a:t>
            </a:r>
          </a:p>
          <a:p>
            <a:pPr marL="342900" indent="-342900">
              <a:buFontTx/>
              <a:buNone/>
            </a:pPr>
            <a:r>
              <a:rPr lang="en-US" sz="2000"/>
              <a:t>correlated with</a:t>
            </a:r>
          </a:p>
          <a:p>
            <a:pPr marL="342900" indent="-342900">
              <a:buFontTx/>
              <a:buNone/>
            </a:pPr>
            <a:r>
              <a:rPr lang="en-US" sz="2000"/>
              <a:t>the </a:t>
            </a:r>
            <a:r>
              <a:rPr lang="en-US" sz="2000">
                <a:solidFill>
                  <a:srgbClr val="FFEF02"/>
                </a:solidFill>
              </a:rPr>
              <a:t>DV may</a:t>
            </a:r>
            <a:r>
              <a:rPr lang="en-US" sz="2000"/>
              <a:t> </a:t>
            </a: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APPEAR </a:t>
            </a: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UNIMPORTANT</a:t>
            </a:r>
          </a:p>
          <a:p>
            <a:pPr marL="342900" indent="-342900">
              <a:buFontTx/>
              <a:buNone/>
            </a:pPr>
            <a:r>
              <a:rPr lang="en-US" sz="2000"/>
              <a:t>when it is actually</a:t>
            </a:r>
          </a:p>
          <a:p>
            <a:pPr marL="342900" indent="-342900">
              <a:buFontTx/>
              <a:buNone/>
            </a:pPr>
            <a:r>
              <a:rPr lang="en-US" sz="2000"/>
              <a:t>highly correlated</a:t>
            </a:r>
          </a:p>
          <a:p>
            <a:pPr marL="342900" indent="-342900">
              <a:buFontTx/>
              <a:buNone/>
            </a:pPr>
            <a:r>
              <a:rPr lang="en-US" sz="2000"/>
              <a:t>with the DV in</a:t>
            </a:r>
          </a:p>
          <a:p>
            <a:pPr marL="342900" indent="-342900">
              <a:buFontTx/>
              <a:buNone/>
            </a:pPr>
            <a:r>
              <a:rPr lang="en-US" sz="2000"/>
              <a:t>isolation (</a:t>
            </a:r>
            <a:r>
              <a:rPr lang="en-US" sz="2000">
                <a:solidFill>
                  <a:srgbClr val="FFEF02"/>
                </a:solidFill>
              </a:rPr>
              <a:t>e.g. IV</a:t>
            </a:r>
            <a:r>
              <a:rPr lang="en-US" sz="2000" baseline="-25000">
                <a:solidFill>
                  <a:srgbClr val="FFEF02"/>
                </a:solidFill>
              </a:rPr>
              <a:t>2</a:t>
            </a:r>
            <a:r>
              <a:rPr lang="en-US" sz="2000"/>
              <a:t>).</a:t>
            </a:r>
          </a:p>
        </p:txBody>
      </p:sp>
      <p:sp>
        <p:nvSpPr>
          <p:cNvPr id="512006" name="Line 6"/>
          <p:cNvSpPr>
            <a:spLocks noChangeShapeType="1"/>
          </p:cNvSpPr>
          <p:nvPr/>
        </p:nvSpPr>
        <p:spPr bwMode="auto">
          <a:xfrm>
            <a:off x="1143000" y="1981200"/>
            <a:ext cx="1219200" cy="228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007" name="Line 7"/>
          <p:cNvSpPr>
            <a:spLocks noChangeShapeType="1"/>
          </p:cNvSpPr>
          <p:nvPr/>
        </p:nvSpPr>
        <p:spPr bwMode="auto">
          <a:xfrm flipH="1" flipV="1">
            <a:off x="6629400" y="2133600"/>
            <a:ext cx="457200" cy="228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008" name="Rectangle 8"/>
          <p:cNvSpPr>
            <a:spLocks noChangeArrowheads="1"/>
          </p:cNvSpPr>
          <p:nvPr/>
        </p:nvSpPr>
        <p:spPr bwMode="auto">
          <a:xfrm>
            <a:off x="2590800" y="3581400"/>
            <a:ext cx="3886200" cy="24384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26" name="Rectangle 2"/>
          <p:cNvSpPr>
            <a:spLocks noChangeArrowheads="1"/>
          </p:cNvSpPr>
          <p:nvPr/>
        </p:nvSpPr>
        <p:spPr bwMode="auto">
          <a:xfrm>
            <a:off x="762000" y="76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400"/>
              <a:t>Simultaneous (Standard) MR</a:t>
            </a:r>
          </a:p>
        </p:txBody>
      </p:sp>
      <p:pic>
        <p:nvPicPr>
          <p:cNvPr id="513027" name="Picture 3" descr="AFB1A777"/>
          <p:cNvPicPr>
            <a:picLocks noChangeAspect="1" noChangeArrowheads="1"/>
          </p:cNvPicPr>
          <p:nvPr/>
        </p:nvPicPr>
        <p:blipFill>
          <a:blip r:embed="rId2" cstate="print"/>
          <a:srcRect l="22588" t="30086" r="33882" b="27350"/>
          <a:stretch>
            <a:fillRect/>
          </a:stretch>
        </p:blipFill>
        <p:spPr bwMode="auto">
          <a:xfrm>
            <a:off x="2514600" y="1143000"/>
            <a:ext cx="4021138" cy="5410200"/>
          </a:xfrm>
          <a:prstGeom prst="rect">
            <a:avLst/>
          </a:prstGeom>
          <a:noFill/>
        </p:spPr>
      </p:pic>
      <p:sp>
        <p:nvSpPr>
          <p:cNvPr id="513028" name="Text Box 4"/>
          <p:cNvSpPr txBox="1">
            <a:spLocks noChangeArrowheads="1"/>
          </p:cNvSpPr>
          <p:nvPr/>
        </p:nvSpPr>
        <p:spPr bwMode="auto">
          <a:xfrm>
            <a:off x="228600" y="1447800"/>
            <a:ext cx="1635125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>
                <a:solidFill>
                  <a:srgbClr val="FFEF02"/>
                </a:solidFill>
              </a:rPr>
              <a:t>Start Here</a:t>
            </a:r>
          </a:p>
        </p:txBody>
      </p:sp>
      <p:sp>
        <p:nvSpPr>
          <p:cNvPr id="513030" name="Line 6"/>
          <p:cNvSpPr>
            <a:spLocks noChangeShapeType="1"/>
          </p:cNvSpPr>
          <p:nvPr/>
        </p:nvSpPr>
        <p:spPr bwMode="auto">
          <a:xfrm>
            <a:off x="1143000" y="1981200"/>
            <a:ext cx="1219200" cy="228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3032" name="Rectangle 8"/>
          <p:cNvSpPr>
            <a:spLocks noChangeArrowheads="1"/>
          </p:cNvSpPr>
          <p:nvPr/>
        </p:nvSpPr>
        <p:spPr bwMode="auto">
          <a:xfrm>
            <a:off x="4572000" y="1143000"/>
            <a:ext cx="1905000" cy="48768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033" name="Text Box 9"/>
          <p:cNvSpPr txBox="1">
            <a:spLocks noChangeArrowheads="1"/>
          </p:cNvSpPr>
          <p:nvPr/>
        </p:nvSpPr>
        <p:spPr bwMode="auto">
          <a:xfrm>
            <a:off x="6781800" y="914400"/>
            <a:ext cx="2100263" cy="572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endParaRPr lang="en-US" sz="2000">
              <a:solidFill>
                <a:srgbClr val="FFEF02"/>
              </a:solidFill>
            </a:endParaRP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Hierarchical MR</a:t>
            </a: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   (Shown in C)</a:t>
            </a:r>
          </a:p>
          <a:p>
            <a:pPr marL="342900" indent="-342900">
              <a:buFontTx/>
              <a:buNone/>
            </a:pPr>
            <a:endParaRPr lang="en-US" sz="2000">
              <a:solidFill>
                <a:srgbClr val="FFEF02"/>
              </a:solidFill>
            </a:endParaRPr>
          </a:p>
          <a:p>
            <a:pPr marL="342900" indent="-342900">
              <a:buFontTx/>
              <a:buNone/>
            </a:pPr>
            <a:r>
              <a:rPr lang="en-US" sz="2000"/>
              <a:t>Per your theory…</a:t>
            </a:r>
          </a:p>
          <a:p>
            <a:pPr marL="342900" indent="-342900">
              <a:buFontTx/>
              <a:buNone/>
            </a:pPr>
            <a:endParaRPr lang="en-US" sz="2000">
              <a:solidFill>
                <a:srgbClr val="FFEF02"/>
              </a:solidFill>
            </a:endParaRP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IV</a:t>
            </a:r>
            <a:r>
              <a:rPr lang="en-US" sz="2000" baseline="-25000">
                <a:solidFill>
                  <a:srgbClr val="FFEF02"/>
                </a:solidFill>
              </a:rPr>
              <a:t>1</a:t>
            </a:r>
            <a:r>
              <a:rPr lang="en-US" sz="2000">
                <a:solidFill>
                  <a:srgbClr val="FFEF02"/>
                </a:solidFill>
              </a:rPr>
              <a:t> enters first;</a:t>
            </a: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‘gets credit’ for</a:t>
            </a: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areas ‘a’ and ‘b’.</a:t>
            </a:r>
          </a:p>
          <a:p>
            <a:pPr marL="342900" indent="-342900">
              <a:buFontTx/>
              <a:buNone/>
            </a:pPr>
            <a:endParaRPr lang="en-US" sz="2000">
              <a:solidFill>
                <a:srgbClr val="FFEF02"/>
              </a:solidFill>
            </a:endParaRP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IV</a:t>
            </a:r>
            <a:r>
              <a:rPr lang="en-US" sz="2000" baseline="-25000">
                <a:solidFill>
                  <a:srgbClr val="FFEF02"/>
                </a:solidFill>
              </a:rPr>
              <a:t>2</a:t>
            </a:r>
            <a:r>
              <a:rPr lang="en-US" sz="2000">
                <a:solidFill>
                  <a:srgbClr val="FFEF02"/>
                </a:solidFill>
              </a:rPr>
              <a:t> gets enters 2</a:t>
            </a:r>
            <a:r>
              <a:rPr lang="en-US" sz="2000" baseline="30000">
                <a:solidFill>
                  <a:srgbClr val="FFEF02"/>
                </a:solidFill>
              </a:rPr>
              <a:t>nd</a:t>
            </a:r>
            <a:r>
              <a:rPr lang="en-US" sz="2000">
                <a:solidFill>
                  <a:srgbClr val="FFEF02"/>
                </a:solidFill>
              </a:rPr>
              <a:t>;</a:t>
            </a: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‘gets credit’ for</a:t>
            </a: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areas ‘c’ and ‘d’.</a:t>
            </a:r>
          </a:p>
          <a:p>
            <a:pPr marL="342900" indent="-342900">
              <a:buFontTx/>
              <a:buNone/>
            </a:pPr>
            <a:endParaRPr lang="en-US" sz="2000">
              <a:solidFill>
                <a:srgbClr val="FFEF02"/>
              </a:solidFill>
            </a:endParaRP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IV</a:t>
            </a:r>
            <a:r>
              <a:rPr lang="en-US" sz="2000" baseline="-25000">
                <a:solidFill>
                  <a:srgbClr val="FFEF02"/>
                </a:solidFill>
              </a:rPr>
              <a:t>3</a:t>
            </a:r>
            <a:r>
              <a:rPr lang="en-US" sz="2000">
                <a:solidFill>
                  <a:srgbClr val="FFEF02"/>
                </a:solidFill>
              </a:rPr>
              <a:t> enters 3</a:t>
            </a:r>
            <a:r>
              <a:rPr lang="en-US" sz="2000" baseline="30000">
                <a:solidFill>
                  <a:srgbClr val="FFEF02"/>
                </a:solidFill>
              </a:rPr>
              <a:t>rd</a:t>
            </a:r>
            <a:r>
              <a:rPr lang="en-US" sz="2000">
                <a:solidFill>
                  <a:srgbClr val="FFEF02"/>
                </a:solidFill>
              </a:rPr>
              <a:t>;</a:t>
            </a: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‘gets credit’ for</a:t>
            </a: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area ‘e.</a:t>
            </a:r>
          </a:p>
        </p:txBody>
      </p:sp>
      <p:sp>
        <p:nvSpPr>
          <p:cNvPr id="513031" name="Line 7"/>
          <p:cNvSpPr>
            <a:spLocks noChangeShapeType="1"/>
          </p:cNvSpPr>
          <p:nvPr/>
        </p:nvSpPr>
        <p:spPr bwMode="auto">
          <a:xfrm flipH="1">
            <a:off x="4495800" y="1828800"/>
            <a:ext cx="2514600" cy="1752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3034" name="Line 10"/>
          <p:cNvSpPr>
            <a:spLocks noChangeShapeType="1"/>
          </p:cNvSpPr>
          <p:nvPr/>
        </p:nvSpPr>
        <p:spPr bwMode="auto">
          <a:xfrm flipH="1">
            <a:off x="3581400" y="3200400"/>
            <a:ext cx="3276600" cy="1143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3035" name="Line 11"/>
          <p:cNvSpPr>
            <a:spLocks noChangeShapeType="1"/>
          </p:cNvSpPr>
          <p:nvPr/>
        </p:nvSpPr>
        <p:spPr bwMode="auto">
          <a:xfrm flipH="1">
            <a:off x="3581400" y="4495800"/>
            <a:ext cx="3200400" cy="228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3036" name="Line 12"/>
          <p:cNvSpPr>
            <a:spLocks noChangeShapeType="1"/>
          </p:cNvSpPr>
          <p:nvPr/>
        </p:nvSpPr>
        <p:spPr bwMode="auto">
          <a:xfrm flipH="1" flipV="1">
            <a:off x="3505200" y="4953000"/>
            <a:ext cx="3352800" cy="914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/>
          <p:cNvSpPr>
            <a:spLocks noChangeArrowheads="1"/>
          </p:cNvSpPr>
          <p:nvPr/>
        </p:nvSpPr>
        <p:spPr bwMode="auto">
          <a:xfrm>
            <a:off x="762000" y="76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400"/>
              <a:t>Simultaneous (Standard) MR</a:t>
            </a:r>
          </a:p>
        </p:txBody>
      </p:sp>
      <p:pic>
        <p:nvPicPr>
          <p:cNvPr id="514051" name="Picture 3" descr="AFB1A777"/>
          <p:cNvPicPr>
            <a:picLocks noChangeAspect="1" noChangeArrowheads="1"/>
          </p:cNvPicPr>
          <p:nvPr/>
        </p:nvPicPr>
        <p:blipFill>
          <a:blip r:embed="rId2" cstate="print"/>
          <a:srcRect l="22588" t="30086" r="33882" b="27350"/>
          <a:stretch>
            <a:fillRect/>
          </a:stretch>
        </p:blipFill>
        <p:spPr bwMode="auto">
          <a:xfrm>
            <a:off x="2514600" y="1143000"/>
            <a:ext cx="4021138" cy="5410200"/>
          </a:xfrm>
          <a:prstGeom prst="rect">
            <a:avLst/>
          </a:prstGeom>
          <a:noFill/>
        </p:spPr>
      </p:pic>
      <p:sp>
        <p:nvSpPr>
          <p:cNvPr id="514052" name="Text Box 4"/>
          <p:cNvSpPr txBox="1">
            <a:spLocks noChangeArrowheads="1"/>
          </p:cNvSpPr>
          <p:nvPr/>
        </p:nvSpPr>
        <p:spPr bwMode="auto">
          <a:xfrm>
            <a:off x="228600" y="1447800"/>
            <a:ext cx="1635125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>
                <a:solidFill>
                  <a:srgbClr val="FFEF02"/>
                </a:solidFill>
              </a:rPr>
              <a:t>Start Here</a:t>
            </a:r>
          </a:p>
        </p:txBody>
      </p:sp>
      <p:sp>
        <p:nvSpPr>
          <p:cNvPr id="514053" name="Line 5"/>
          <p:cNvSpPr>
            <a:spLocks noChangeShapeType="1"/>
          </p:cNvSpPr>
          <p:nvPr/>
        </p:nvSpPr>
        <p:spPr bwMode="auto">
          <a:xfrm>
            <a:off x="1143000" y="1981200"/>
            <a:ext cx="1219200" cy="228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4054" name="Rectangle 6"/>
          <p:cNvSpPr>
            <a:spLocks noChangeArrowheads="1"/>
          </p:cNvSpPr>
          <p:nvPr/>
        </p:nvSpPr>
        <p:spPr bwMode="auto">
          <a:xfrm>
            <a:off x="2590800" y="3581400"/>
            <a:ext cx="1828800" cy="24384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4055" name="Text Box 7"/>
          <p:cNvSpPr txBox="1">
            <a:spLocks noChangeArrowheads="1"/>
          </p:cNvSpPr>
          <p:nvPr/>
        </p:nvSpPr>
        <p:spPr bwMode="auto">
          <a:xfrm>
            <a:off x="6781800" y="914400"/>
            <a:ext cx="2100263" cy="572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endParaRPr lang="en-US" sz="2000">
              <a:solidFill>
                <a:srgbClr val="FFEF02"/>
              </a:solidFill>
            </a:endParaRPr>
          </a:p>
          <a:p>
            <a:pPr marL="342900" indent="-342900">
              <a:buFontTx/>
              <a:buNone/>
            </a:pPr>
            <a:endParaRPr lang="en-US" sz="2000">
              <a:solidFill>
                <a:srgbClr val="FFEF02"/>
              </a:solidFill>
            </a:endParaRP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Stepwise MR</a:t>
            </a: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(Shown in D)</a:t>
            </a:r>
          </a:p>
          <a:p>
            <a:pPr marL="342900" indent="-342900">
              <a:buFontTx/>
              <a:buNone/>
            </a:pPr>
            <a:endParaRPr lang="en-US" sz="2000">
              <a:solidFill>
                <a:srgbClr val="FFEF02"/>
              </a:solidFill>
            </a:endParaRP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IV</a:t>
            </a:r>
            <a:r>
              <a:rPr lang="en-US" sz="2000" baseline="-25000">
                <a:solidFill>
                  <a:srgbClr val="FFEF02"/>
                </a:solidFill>
              </a:rPr>
              <a:t>1</a:t>
            </a:r>
            <a:r>
              <a:rPr lang="en-US" sz="2000">
                <a:solidFill>
                  <a:srgbClr val="FFEF02"/>
                </a:solidFill>
              </a:rPr>
              <a:t> enters first;</a:t>
            </a: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‘gets credit’ for</a:t>
            </a: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areas ‘a’ and ‘b’.</a:t>
            </a:r>
          </a:p>
          <a:p>
            <a:pPr marL="342900" indent="-342900">
              <a:buFontTx/>
              <a:buNone/>
            </a:pPr>
            <a:endParaRPr lang="en-US" sz="2000">
              <a:solidFill>
                <a:srgbClr val="FFEF02"/>
              </a:solidFill>
            </a:endParaRP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IV</a:t>
            </a:r>
            <a:r>
              <a:rPr lang="en-US" sz="2000" baseline="-25000">
                <a:solidFill>
                  <a:srgbClr val="FFEF02"/>
                </a:solidFill>
              </a:rPr>
              <a:t>3</a:t>
            </a:r>
            <a:r>
              <a:rPr lang="en-US" sz="2000">
                <a:solidFill>
                  <a:srgbClr val="FFEF02"/>
                </a:solidFill>
              </a:rPr>
              <a:t> gets enters 2</a:t>
            </a:r>
            <a:r>
              <a:rPr lang="en-US" sz="2000" baseline="30000">
                <a:solidFill>
                  <a:srgbClr val="FFEF02"/>
                </a:solidFill>
              </a:rPr>
              <a:t>nd</a:t>
            </a:r>
            <a:r>
              <a:rPr lang="en-US" sz="2000">
                <a:solidFill>
                  <a:srgbClr val="FFEF02"/>
                </a:solidFill>
              </a:rPr>
              <a:t>;</a:t>
            </a: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‘gets credit’ for</a:t>
            </a: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areas ‘d’ and ‘e’.</a:t>
            </a:r>
          </a:p>
          <a:p>
            <a:pPr marL="342900" indent="-342900">
              <a:buFontTx/>
              <a:buNone/>
            </a:pPr>
            <a:endParaRPr lang="en-US" sz="2000">
              <a:solidFill>
                <a:srgbClr val="FFEF02"/>
              </a:solidFill>
            </a:endParaRP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IV</a:t>
            </a:r>
            <a:r>
              <a:rPr lang="en-US" sz="2000" baseline="-25000">
                <a:solidFill>
                  <a:srgbClr val="FFEF02"/>
                </a:solidFill>
              </a:rPr>
              <a:t>2</a:t>
            </a:r>
            <a:r>
              <a:rPr lang="en-US" sz="2000">
                <a:solidFill>
                  <a:srgbClr val="FFEF02"/>
                </a:solidFill>
              </a:rPr>
              <a:t> enters 3</a:t>
            </a:r>
            <a:r>
              <a:rPr lang="en-US" sz="2000" baseline="30000">
                <a:solidFill>
                  <a:srgbClr val="FFEF02"/>
                </a:solidFill>
              </a:rPr>
              <a:t>rd</a:t>
            </a:r>
            <a:r>
              <a:rPr lang="en-US" sz="2000">
                <a:solidFill>
                  <a:srgbClr val="FFEF02"/>
                </a:solidFill>
              </a:rPr>
              <a:t>;</a:t>
            </a: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‘gets credit’ for</a:t>
            </a: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FFEF02"/>
                </a:solidFill>
              </a:rPr>
              <a:t>area ‘c’ only. </a:t>
            </a:r>
            <a:r>
              <a:rPr lang="en-US" sz="2000">
                <a:solidFill>
                  <a:srgbClr val="FFEF02"/>
                </a:solidFill>
                <a:sym typeface="Wingdings" pitchFamily="2" charset="2"/>
              </a:rPr>
              <a:t></a:t>
            </a:r>
          </a:p>
          <a:p>
            <a:pPr marL="342900" indent="-342900">
              <a:buFontTx/>
              <a:buNone/>
            </a:pPr>
            <a:r>
              <a:rPr lang="en-US" sz="2000">
                <a:solidFill>
                  <a:srgbClr val="B2B2B2"/>
                </a:solidFill>
                <a:sym typeface="Wingdings" pitchFamily="2" charset="2"/>
              </a:rPr>
              <a:t>Sniffle Sniffle</a:t>
            </a:r>
            <a:endParaRPr lang="en-US" sz="2000">
              <a:solidFill>
                <a:srgbClr val="B2B2B2"/>
              </a:solidFill>
            </a:endParaRPr>
          </a:p>
        </p:txBody>
      </p:sp>
      <p:sp>
        <p:nvSpPr>
          <p:cNvPr id="514060" name="Rectangle 12"/>
          <p:cNvSpPr>
            <a:spLocks noChangeArrowheads="1"/>
          </p:cNvSpPr>
          <p:nvPr/>
        </p:nvSpPr>
        <p:spPr bwMode="auto">
          <a:xfrm>
            <a:off x="4724400" y="1143000"/>
            <a:ext cx="1828800" cy="24384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4056" name="Line 8"/>
          <p:cNvSpPr>
            <a:spLocks noChangeShapeType="1"/>
          </p:cNvSpPr>
          <p:nvPr/>
        </p:nvSpPr>
        <p:spPr bwMode="auto">
          <a:xfrm flipH="1">
            <a:off x="5638800" y="2133600"/>
            <a:ext cx="1219200" cy="1371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4057" name="Line 9"/>
          <p:cNvSpPr>
            <a:spLocks noChangeShapeType="1"/>
          </p:cNvSpPr>
          <p:nvPr/>
        </p:nvSpPr>
        <p:spPr bwMode="auto">
          <a:xfrm flipH="1">
            <a:off x="5562600" y="3124200"/>
            <a:ext cx="1219200" cy="1219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4058" name="Line 10"/>
          <p:cNvSpPr>
            <a:spLocks noChangeShapeType="1"/>
          </p:cNvSpPr>
          <p:nvPr/>
        </p:nvSpPr>
        <p:spPr bwMode="auto">
          <a:xfrm flipH="1">
            <a:off x="5562600" y="4191000"/>
            <a:ext cx="1219200" cy="685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4059" name="Line 11"/>
          <p:cNvSpPr>
            <a:spLocks noChangeShapeType="1"/>
          </p:cNvSpPr>
          <p:nvPr/>
        </p:nvSpPr>
        <p:spPr bwMode="auto">
          <a:xfrm flipH="1" flipV="1">
            <a:off x="5638800" y="4648200"/>
            <a:ext cx="1219200" cy="1219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EF02"/>
                </a:solidFill>
              </a:rPr>
              <a:t>Part </a:t>
            </a:r>
            <a:r>
              <a:rPr lang="en-US" b="1" u="sng" dirty="0" smtClean="0">
                <a:solidFill>
                  <a:srgbClr val="FFEF02"/>
                </a:solidFill>
              </a:rPr>
              <a:t>6</a:t>
            </a:r>
            <a:endParaRPr lang="en-US" dirty="0"/>
          </a:p>
        </p:txBody>
      </p:sp>
      <p:sp>
        <p:nvSpPr>
          <p:cNvPr id="497667" name="Rectangle 3"/>
          <p:cNvSpPr>
            <a:spLocks noChangeArrowheads="1"/>
          </p:cNvSpPr>
          <p:nvPr/>
        </p:nvSpPr>
        <p:spPr bwMode="auto">
          <a:xfrm>
            <a:off x="2535238" y="2514600"/>
            <a:ext cx="43465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000" b="1"/>
              <a:t>Partial Correlation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Partial Correlation</a:t>
            </a:r>
          </a:p>
        </p:txBody>
      </p:sp>
      <p:sp>
        <p:nvSpPr>
          <p:cNvPr id="498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Measures the degree of association between two variables, over and above the influence of one or more other variables.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Also called </a:t>
            </a:r>
            <a:r>
              <a:rPr lang="en-US" i="1">
                <a:solidFill>
                  <a:schemeClr val="bg1"/>
                </a:solidFill>
              </a:rPr>
              <a:t>holding constant</a:t>
            </a:r>
            <a:r>
              <a:rPr lang="en-US">
                <a:solidFill>
                  <a:schemeClr val="bg1"/>
                </a:solidFill>
              </a:rPr>
              <a:t>, </a:t>
            </a:r>
            <a:r>
              <a:rPr lang="en-US" i="1">
                <a:solidFill>
                  <a:schemeClr val="bg1"/>
                </a:solidFill>
              </a:rPr>
              <a:t>partialing out</a:t>
            </a:r>
            <a:r>
              <a:rPr lang="en-US">
                <a:solidFill>
                  <a:schemeClr val="bg1"/>
                </a:solidFill>
              </a:rPr>
              <a:t>, </a:t>
            </a:r>
            <a:r>
              <a:rPr lang="en-US" i="1">
                <a:solidFill>
                  <a:schemeClr val="bg1"/>
                </a:solidFill>
              </a:rPr>
              <a:t>adjusting for</a:t>
            </a:r>
            <a:r>
              <a:rPr lang="en-US">
                <a:solidFill>
                  <a:schemeClr val="bg1"/>
                </a:solidFill>
              </a:rPr>
              <a:t>, or </a:t>
            </a:r>
            <a:r>
              <a:rPr lang="en-US" i="1">
                <a:solidFill>
                  <a:schemeClr val="bg1"/>
                </a:solidFill>
              </a:rPr>
              <a:t>controlling for</a:t>
            </a:r>
            <a:r>
              <a:rPr lang="en-US">
                <a:solidFill>
                  <a:schemeClr val="bg1"/>
                </a:solidFill>
              </a:rPr>
              <a:t> one or more variables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Often used by researchers to sort out alternative explanations for relations among variables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Partial Correlation</a:t>
            </a:r>
          </a:p>
        </p:txBody>
      </p:sp>
      <p:sp>
        <p:nvSpPr>
          <p:cNvPr id="499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Let’s say that we want to understand the association between </a:t>
            </a:r>
            <a:r>
              <a:rPr lang="en-US" dirty="0">
                <a:solidFill>
                  <a:srgbClr val="FFFF00"/>
                </a:solidFill>
              </a:rPr>
              <a:t>marital stress</a:t>
            </a:r>
            <a:r>
              <a:rPr lang="en-US" dirty="0">
                <a:solidFill>
                  <a:schemeClr val="bg1"/>
                </a:solidFill>
              </a:rPr>
              <a:t> and a </a:t>
            </a:r>
            <a:r>
              <a:rPr lang="en-US" dirty="0">
                <a:solidFill>
                  <a:srgbClr val="FFFF00"/>
                </a:solidFill>
              </a:rPr>
              <a:t>length of marriage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Let’s consider an example of a ‘third variable’, </a:t>
            </a:r>
            <a:r>
              <a:rPr lang="en-US" dirty="0" smtClean="0">
                <a:solidFill>
                  <a:srgbClr val="FFFF00"/>
                </a:solidFill>
              </a:rPr>
              <a:t>number of children</a:t>
            </a:r>
            <a:r>
              <a:rPr lang="en-US" dirty="0" smtClean="0">
                <a:solidFill>
                  <a:schemeClr val="bg1"/>
                </a:solidFill>
              </a:rPr>
              <a:t>?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solidFill>
                  <a:schemeClr val="bg1"/>
                </a:solidFill>
              </a:rPr>
              <a:t>Partial Correlation</a:t>
            </a:r>
          </a:p>
        </p:txBody>
      </p:sp>
      <p:pic>
        <p:nvPicPr>
          <p:cNvPr id="500739" name="Picture 3" descr="partials"/>
          <p:cNvPicPr>
            <a:picLocks noChangeAspect="1" noChangeArrowheads="1"/>
          </p:cNvPicPr>
          <p:nvPr/>
        </p:nvPicPr>
        <p:blipFill>
          <a:blip r:embed="rId2" cstate="print"/>
          <a:srcRect b="29819"/>
          <a:stretch>
            <a:fillRect/>
          </a:stretch>
        </p:blipFill>
        <p:spPr bwMode="auto">
          <a:xfrm>
            <a:off x="2057400" y="1828800"/>
            <a:ext cx="5153025" cy="3011488"/>
          </a:xfrm>
          <a:prstGeom prst="rect">
            <a:avLst/>
          </a:prstGeom>
          <a:noFill/>
        </p:spPr>
      </p:pic>
      <p:sp>
        <p:nvSpPr>
          <p:cNvPr id="500740" name="Text Box 4"/>
          <p:cNvSpPr txBox="1">
            <a:spLocks noChangeArrowheads="1"/>
          </p:cNvSpPr>
          <p:nvPr/>
        </p:nvSpPr>
        <p:spPr bwMode="auto">
          <a:xfrm>
            <a:off x="304800" y="5029200"/>
            <a:ext cx="8610600" cy="1625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buFontTx/>
              <a:buNone/>
            </a:pPr>
            <a:r>
              <a:rPr lang="en-US" sz="2400"/>
              <a:t>Partial Correlations ‘controls for’ the influence of other predictors!</a:t>
            </a:r>
          </a:p>
          <a:p>
            <a:pPr marL="342900" indent="-342900" algn="ctr">
              <a:buFontTx/>
              <a:buNone/>
            </a:pPr>
            <a:endParaRPr lang="en-US" sz="2400"/>
          </a:p>
          <a:p>
            <a:pPr marL="342900" indent="-342900" algn="ctr">
              <a:buFontTx/>
              <a:buNone/>
            </a:pPr>
            <a:r>
              <a:rPr lang="en-US" sz="2400"/>
              <a:t>The shared variability between one predictor (night) and the</a:t>
            </a:r>
          </a:p>
          <a:p>
            <a:pPr marL="342900" indent="-342900" algn="ctr">
              <a:buFontTx/>
              <a:buNone/>
            </a:pPr>
            <a:r>
              <a:rPr lang="en-US" sz="2400"/>
              <a:t>other predictors is removed from </a:t>
            </a:r>
            <a:r>
              <a:rPr lang="en-US" sz="2400">
                <a:solidFill>
                  <a:srgbClr val="FFFF00"/>
                </a:solidFill>
              </a:rPr>
              <a:t>both</a:t>
            </a:r>
            <a:r>
              <a:rPr lang="en-US" sz="2400"/>
              <a:t> the predictor and the criterion.</a:t>
            </a:r>
          </a:p>
        </p:txBody>
      </p:sp>
      <p:sp>
        <p:nvSpPr>
          <p:cNvPr id="500741" name="Text Box 5"/>
          <p:cNvSpPr txBox="1">
            <a:spLocks noChangeArrowheads="1"/>
          </p:cNvSpPr>
          <p:nvPr/>
        </p:nvSpPr>
        <p:spPr bwMode="auto">
          <a:xfrm>
            <a:off x="1143000" y="381000"/>
            <a:ext cx="6946900" cy="339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 sz="1800">
                <a:solidFill>
                  <a:srgbClr val="FFFF00"/>
                </a:solidFill>
              </a:rPr>
              <a:t>Note that a zero-order correlation is the simple (one-predictor) correlation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Partial Correlation</a:t>
            </a:r>
          </a:p>
        </p:txBody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There is one more type of correlation called the </a:t>
            </a:r>
            <a:r>
              <a:rPr lang="en-US">
                <a:solidFill>
                  <a:srgbClr val="FFFF00"/>
                </a:solidFill>
              </a:rPr>
              <a:t>SEMI-PARTIAL</a:t>
            </a:r>
            <a:r>
              <a:rPr lang="en-US">
                <a:solidFill>
                  <a:schemeClr val="bg1"/>
                </a:solidFill>
              </a:rPr>
              <a:t> correlation.</a:t>
            </a:r>
          </a:p>
          <a:p>
            <a:pPr>
              <a:lnSpc>
                <a:spcPct val="90000"/>
              </a:lnSpc>
            </a:pPr>
            <a:endParaRPr lang="en-US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In SPSS output, the semi-partial correlation is labeled as “part”</a:t>
            </a:r>
          </a:p>
          <a:p>
            <a:pPr>
              <a:lnSpc>
                <a:spcPct val="90000"/>
              </a:lnSpc>
            </a:pPr>
            <a:endParaRPr lang="en-US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bg2"/>
                </a:solidFill>
              </a:rPr>
              <a:t>The (regular) partial correlation is labeled appropriately as “partial”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solidFill>
                  <a:schemeClr val="bg1"/>
                </a:solidFill>
              </a:rPr>
              <a:t>Partial Correlation</a:t>
            </a:r>
          </a:p>
        </p:txBody>
      </p:sp>
      <p:pic>
        <p:nvPicPr>
          <p:cNvPr id="502787" name="Picture 3" descr="partial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1905000"/>
            <a:ext cx="3276600" cy="2728913"/>
          </a:xfrm>
          <a:prstGeom prst="rect">
            <a:avLst/>
          </a:prstGeom>
          <a:noFill/>
        </p:spPr>
      </p:pic>
      <p:sp>
        <p:nvSpPr>
          <p:cNvPr id="502788" name="Text Box 4"/>
          <p:cNvSpPr txBox="1">
            <a:spLocks noChangeArrowheads="1"/>
          </p:cNvSpPr>
          <p:nvPr/>
        </p:nvSpPr>
        <p:spPr bwMode="auto">
          <a:xfrm>
            <a:off x="304800" y="4724400"/>
            <a:ext cx="8610600" cy="20272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buFontTx/>
              <a:buNone/>
            </a:pPr>
            <a:r>
              <a:rPr lang="en-US" sz="2400"/>
              <a:t>The </a:t>
            </a:r>
            <a:r>
              <a:rPr lang="en-US" sz="2400">
                <a:solidFill>
                  <a:srgbClr val="FFFF00"/>
                </a:solidFill>
              </a:rPr>
              <a:t>partial correlation</a:t>
            </a:r>
            <a:r>
              <a:rPr lang="en-US" sz="2400"/>
              <a:t> informs about the proportion of </a:t>
            </a:r>
          </a:p>
          <a:p>
            <a:pPr marL="342900" indent="-342900" algn="ctr">
              <a:buFontTx/>
              <a:buNone/>
            </a:pPr>
            <a:r>
              <a:rPr lang="en-US" sz="2400">
                <a:solidFill>
                  <a:srgbClr val="FFFF00"/>
                </a:solidFill>
              </a:rPr>
              <a:t>REMAINING </a:t>
            </a:r>
            <a:r>
              <a:rPr lang="en-US" sz="2400"/>
              <a:t>variance in the criterion that is explained, </a:t>
            </a:r>
          </a:p>
          <a:p>
            <a:pPr marL="342900" indent="-342900" algn="ctr">
              <a:buFontTx/>
              <a:buNone/>
            </a:pPr>
            <a:r>
              <a:rPr lang="en-US" sz="2400"/>
              <a:t>i.e.,</a:t>
            </a:r>
          </a:p>
          <a:p>
            <a:pPr marL="342900" indent="-342900" algn="ctr">
              <a:buFontTx/>
              <a:buNone/>
            </a:pPr>
            <a:r>
              <a:rPr lang="en-US" sz="2400"/>
              <a:t>after the other ‘explained variance’ </a:t>
            </a:r>
          </a:p>
          <a:p>
            <a:pPr marL="342900" indent="-342900" algn="ctr">
              <a:buFontTx/>
              <a:buNone/>
            </a:pPr>
            <a:r>
              <a:rPr lang="en-US" sz="2400"/>
              <a:t>has been removed from the criterion.</a:t>
            </a:r>
          </a:p>
        </p:txBody>
      </p:sp>
      <p:sp>
        <p:nvSpPr>
          <p:cNvPr id="502789" name="Text Box 5"/>
          <p:cNvSpPr txBox="1">
            <a:spLocks noChangeArrowheads="1"/>
          </p:cNvSpPr>
          <p:nvPr/>
        </p:nvSpPr>
        <p:spPr bwMode="auto">
          <a:xfrm>
            <a:off x="6689725" y="3911600"/>
            <a:ext cx="1939925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/>
              <a:t>Semi-partial</a:t>
            </a:r>
          </a:p>
        </p:txBody>
      </p:sp>
      <p:sp>
        <p:nvSpPr>
          <p:cNvPr id="502790" name="Text Box 6"/>
          <p:cNvSpPr txBox="1">
            <a:spLocks noChangeArrowheads="1"/>
          </p:cNvSpPr>
          <p:nvPr/>
        </p:nvSpPr>
        <p:spPr bwMode="auto">
          <a:xfrm>
            <a:off x="6781800" y="3124200"/>
            <a:ext cx="1111250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>
                <a:solidFill>
                  <a:srgbClr val="FFFF00"/>
                </a:solidFill>
              </a:rPr>
              <a:t>Partial</a:t>
            </a:r>
          </a:p>
        </p:txBody>
      </p:sp>
      <p:sp>
        <p:nvSpPr>
          <p:cNvPr id="502791" name="Text Box 7"/>
          <p:cNvSpPr txBox="1">
            <a:spLocks noChangeArrowheads="1"/>
          </p:cNvSpPr>
          <p:nvPr/>
        </p:nvSpPr>
        <p:spPr bwMode="auto">
          <a:xfrm>
            <a:off x="6781800" y="2286000"/>
            <a:ext cx="1725613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/>
              <a:t>Zero-order</a:t>
            </a:r>
          </a:p>
        </p:txBody>
      </p:sp>
      <p:sp>
        <p:nvSpPr>
          <p:cNvPr id="502792" name="Text Box 8"/>
          <p:cNvSpPr txBox="1">
            <a:spLocks noChangeArrowheads="1"/>
          </p:cNvSpPr>
          <p:nvPr/>
        </p:nvSpPr>
        <p:spPr bwMode="auto">
          <a:xfrm>
            <a:off x="1447800" y="228600"/>
            <a:ext cx="6594475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>
                <a:solidFill>
                  <a:srgbClr val="FFFF00"/>
                </a:solidFill>
              </a:rPr>
              <a:t>When do you use partial versus semi-partial?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solidFill>
                  <a:schemeClr val="bg1"/>
                </a:solidFill>
              </a:rPr>
              <a:t>Partial Correlation</a:t>
            </a:r>
          </a:p>
        </p:txBody>
      </p:sp>
      <p:pic>
        <p:nvPicPr>
          <p:cNvPr id="503811" name="Picture 3" descr="partial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1905000"/>
            <a:ext cx="3276600" cy="2728913"/>
          </a:xfrm>
          <a:prstGeom prst="rect">
            <a:avLst/>
          </a:prstGeom>
          <a:noFill/>
        </p:spPr>
      </p:pic>
      <p:sp>
        <p:nvSpPr>
          <p:cNvPr id="503812" name="Text Box 4"/>
          <p:cNvSpPr txBox="1">
            <a:spLocks noChangeArrowheads="1"/>
          </p:cNvSpPr>
          <p:nvPr/>
        </p:nvSpPr>
        <p:spPr bwMode="auto">
          <a:xfrm>
            <a:off x="304800" y="5197475"/>
            <a:ext cx="8610600" cy="1223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buFontTx/>
              <a:buNone/>
            </a:pPr>
            <a:r>
              <a:rPr lang="en-US" sz="2400"/>
              <a:t>The </a:t>
            </a:r>
            <a:r>
              <a:rPr lang="en-US" sz="2400">
                <a:solidFill>
                  <a:srgbClr val="FFFF00"/>
                </a:solidFill>
              </a:rPr>
              <a:t>semi-partial correlation</a:t>
            </a:r>
            <a:r>
              <a:rPr lang="en-US" sz="2400"/>
              <a:t> informs about the proportion of </a:t>
            </a:r>
          </a:p>
          <a:p>
            <a:pPr marL="342900" indent="-342900" algn="ctr">
              <a:buFontTx/>
              <a:buNone/>
            </a:pPr>
            <a:r>
              <a:rPr lang="en-US" sz="2400">
                <a:solidFill>
                  <a:srgbClr val="FFFF00"/>
                </a:solidFill>
              </a:rPr>
              <a:t>OVERALL</a:t>
            </a:r>
            <a:r>
              <a:rPr lang="en-US" sz="2400"/>
              <a:t> variance in the criterion explained by this predictor,  </a:t>
            </a:r>
          </a:p>
          <a:p>
            <a:pPr marL="342900" indent="-342900" algn="ctr">
              <a:buFontTx/>
              <a:buNone/>
            </a:pPr>
            <a:r>
              <a:rPr lang="en-US" sz="2400"/>
              <a:t>and NOT shared by other predictors.</a:t>
            </a:r>
          </a:p>
        </p:txBody>
      </p:sp>
      <p:sp>
        <p:nvSpPr>
          <p:cNvPr id="503813" name="Text Box 5"/>
          <p:cNvSpPr txBox="1">
            <a:spLocks noChangeArrowheads="1"/>
          </p:cNvSpPr>
          <p:nvPr/>
        </p:nvSpPr>
        <p:spPr bwMode="auto">
          <a:xfrm>
            <a:off x="6689725" y="3911600"/>
            <a:ext cx="1939925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>
                <a:solidFill>
                  <a:srgbClr val="FFFF00"/>
                </a:solidFill>
              </a:rPr>
              <a:t>Semi-partial</a:t>
            </a:r>
          </a:p>
        </p:txBody>
      </p:sp>
      <p:sp>
        <p:nvSpPr>
          <p:cNvPr id="503814" name="Text Box 6"/>
          <p:cNvSpPr txBox="1">
            <a:spLocks noChangeArrowheads="1"/>
          </p:cNvSpPr>
          <p:nvPr/>
        </p:nvSpPr>
        <p:spPr bwMode="auto">
          <a:xfrm>
            <a:off x="6781800" y="3124200"/>
            <a:ext cx="1111250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/>
              <a:t>Partial</a:t>
            </a:r>
          </a:p>
        </p:txBody>
      </p:sp>
      <p:sp>
        <p:nvSpPr>
          <p:cNvPr id="503815" name="Text Box 7"/>
          <p:cNvSpPr txBox="1">
            <a:spLocks noChangeArrowheads="1"/>
          </p:cNvSpPr>
          <p:nvPr/>
        </p:nvSpPr>
        <p:spPr bwMode="auto">
          <a:xfrm>
            <a:off x="6781800" y="2286000"/>
            <a:ext cx="1725613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/>
              <a:t>Zero-order</a:t>
            </a:r>
          </a:p>
        </p:txBody>
      </p:sp>
      <p:sp>
        <p:nvSpPr>
          <p:cNvPr id="503816" name="Text Box 8"/>
          <p:cNvSpPr txBox="1">
            <a:spLocks noChangeArrowheads="1"/>
          </p:cNvSpPr>
          <p:nvPr/>
        </p:nvSpPr>
        <p:spPr bwMode="auto">
          <a:xfrm>
            <a:off x="1447800" y="228600"/>
            <a:ext cx="6594475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>
                <a:solidFill>
                  <a:srgbClr val="FFFF00"/>
                </a:solidFill>
              </a:rPr>
              <a:t>When do you use partial versus semi-partial?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/>
              <a:t>Multiple Regression</a:t>
            </a:r>
            <a:endParaRPr lang="en-US" sz="4000" b="1">
              <a:solidFill>
                <a:srgbClr val="FFEF02"/>
              </a:solidFill>
            </a:endParaRPr>
          </a:p>
        </p:txBody>
      </p:sp>
      <p:sp>
        <p:nvSpPr>
          <p:cNvPr id="441347" name="Oval 3"/>
          <p:cNvSpPr>
            <a:spLocks noChangeArrowheads="1"/>
          </p:cNvSpPr>
          <p:nvPr/>
        </p:nvSpPr>
        <p:spPr bwMode="auto">
          <a:xfrm>
            <a:off x="3086100" y="2895600"/>
            <a:ext cx="1981200" cy="1905000"/>
          </a:xfrm>
          <a:prstGeom prst="ellipse">
            <a:avLst/>
          </a:prstGeom>
          <a:noFill/>
          <a:ln w="38100">
            <a:solidFill>
              <a:srgbClr val="FF020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1348" name="Oval 4"/>
          <p:cNvSpPr>
            <a:spLocks noChangeArrowheads="1"/>
          </p:cNvSpPr>
          <p:nvPr/>
        </p:nvSpPr>
        <p:spPr bwMode="auto">
          <a:xfrm>
            <a:off x="4305300" y="2895600"/>
            <a:ext cx="1981200" cy="1905000"/>
          </a:xfrm>
          <a:prstGeom prst="ellipse">
            <a:avLst/>
          </a:prstGeom>
          <a:noFill/>
          <a:ln w="38100">
            <a:solidFill>
              <a:srgbClr val="5454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1349" name="Rectangle 5"/>
          <p:cNvSpPr>
            <a:spLocks noChangeArrowheads="1"/>
          </p:cNvSpPr>
          <p:nvPr/>
        </p:nvSpPr>
        <p:spPr bwMode="auto">
          <a:xfrm>
            <a:off x="1350963" y="5683250"/>
            <a:ext cx="68421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chemeClr val="tx1"/>
                </a:solidFill>
              </a:rPr>
              <a:t>Here’s the same thing again…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chemeClr val="tx1"/>
                </a:solidFill>
              </a:rPr>
              <a:t>but we’ll call the the predictor variable </a:t>
            </a:r>
            <a:r>
              <a:rPr lang="en-US" b="1">
                <a:solidFill>
                  <a:srgbClr val="FF020F"/>
                </a:solidFill>
              </a:rPr>
              <a:t>X</a:t>
            </a:r>
            <a:r>
              <a:rPr lang="en-US" b="1" baseline="-25000">
                <a:solidFill>
                  <a:srgbClr val="FF020F"/>
                </a:solidFill>
              </a:rPr>
              <a:t>1</a:t>
            </a:r>
            <a:r>
              <a:rPr lang="en-US" b="1">
                <a:solidFill>
                  <a:schemeClr val="tx1"/>
                </a:solidFill>
              </a:rPr>
              <a:t>.</a:t>
            </a:r>
            <a:r>
              <a:rPr lang="en-US" b="1"/>
              <a:t>  </a:t>
            </a:r>
          </a:p>
        </p:txBody>
      </p:sp>
      <p:sp>
        <p:nvSpPr>
          <p:cNvPr id="441350" name="Rectangle 6"/>
          <p:cNvSpPr>
            <a:spLocks noChangeArrowheads="1"/>
          </p:cNvSpPr>
          <p:nvPr/>
        </p:nvSpPr>
        <p:spPr bwMode="auto">
          <a:xfrm>
            <a:off x="6345238" y="4814888"/>
            <a:ext cx="21891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5454FF"/>
                </a:solidFill>
              </a:rPr>
              <a:t>Criterion (Y)</a:t>
            </a:r>
          </a:p>
        </p:txBody>
      </p:sp>
      <p:sp>
        <p:nvSpPr>
          <p:cNvPr id="441351" name="Rectangle 7"/>
          <p:cNvSpPr>
            <a:spLocks noChangeArrowheads="1"/>
          </p:cNvSpPr>
          <p:nvPr/>
        </p:nvSpPr>
        <p:spPr bwMode="auto">
          <a:xfrm>
            <a:off x="1257300" y="4662488"/>
            <a:ext cx="19732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FF020F"/>
                </a:solidFill>
              </a:rPr>
              <a:t>Variable X</a:t>
            </a:r>
            <a:r>
              <a:rPr lang="en-US" b="1" baseline="-25000">
                <a:solidFill>
                  <a:srgbClr val="FF020F"/>
                </a:solidFill>
              </a:rPr>
              <a:t>1</a:t>
            </a:r>
            <a:endParaRPr lang="en-US" b="1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solidFill>
                  <a:schemeClr val="bg1"/>
                </a:solidFill>
              </a:rPr>
              <a:t>Partial Correlation</a:t>
            </a:r>
          </a:p>
        </p:txBody>
      </p:sp>
      <p:pic>
        <p:nvPicPr>
          <p:cNvPr id="504835" name="Picture 3" descr="partial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1905000"/>
            <a:ext cx="3276600" cy="2728913"/>
          </a:xfrm>
          <a:prstGeom prst="rect">
            <a:avLst/>
          </a:prstGeom>
          <a:noFill/>
        </p:spPr>
      </p:pic>
      <p:sp>
        <p:nvSpPr>
          <p:cNvPr id="504836" name="Text Box 4"/>
          <p:cNvSpPr txBox="1">
            <a:spLocks noChangeArrowheads="1"/>
          </p:cNvSpPr>
          <p:nvPr/>
        </p:nvSpPr>
        <p:spPr bwMode="auto">
          <a:xfrm>
            <a:off x="304800" y="5197475"/>
            <a:ext cx="8610600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buFontTx/>
              <a:buNone/>
            </a:pPr>
            <a:r>
              <a:rPr lang="en-US" sz="2400"/>
              <a:t>Why will the semi-partial r-squared always be smaller</a:t>
            </a:r>
          </a:p>
          <a:p>
            <a:pPr marL="342900" indent="-342900" algn="ctr">
              <a:buFontTx/>
              <a:buNone/>
            </a:pPr>
            <a:r>
              <a:rPr lang="en-US" sz="2400"/>
              <a:t>than the partial r-squared?</a:t>
            </a:r>
          </a:p>
        </p:txBody>
      </p:sp>
      <p:sp>
        <p:nvSpPr>
          <p:cNvPr id="504837" name="Text Box 5"/>
          <p:cNvSpPr txBox="1">
            <a:spLocks noChangeArrowheads="1"/>
          </p:cNvSpPr>
          <p:nvPr/>
        </p:nvSpPr>
        <p:spPr bwMode="auto">
          <a:xfrm>
            <a:off x="6689725" y="3911600"/>
            <a:ext cx="1939925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>
                <a:solidFill>
                  <a:srgbClr val="FFFF00"/>
                </a:solidFill>
              </a:rPr>
              <a:t>Semi-partial</a:t>
            </a:r>
          </a:p>
        </p:txBody>
      </p:sp>
      <p:sp>
        <p:nvSpPr>
          <p:cNvPr id="504838" name="Text Box 6"/>
          <p:cNvSpPr txBox="1">
            <a:spLocks noChangeArrowheads="1"/>
          </p:cNvSpPr>
          <p:nvPr/>
        </p:nvSpPr>
        <p:spPr bwMode="auto">
          <a:xfrm>
            <a:off x="6781800" y="3124200"/>
            <a:ext cx="1111250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/>
              <a:t>Partial</a:t>
            </a:r>
          </a:p>
        </p:txBody>
      </p:sp>
      <p:sp>
        <p:nvSpPr>
          <p:cNvPr id="504839" name="Text Box 7"/>
          <p:cNvSpPr txBox="1">
            <a:spLocks noChangeArrowheads="1"/>
          </p:cNvSpPr>
          <p:nvPr/>
        </p:nvSpPr>
        <p:spPr bwMode="auto">
          <a:xfrm>
            <a:off x="6781800" y="2286000"/>
            <a:ext cx="1725613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/>
              <a:t>Zero-order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05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/>
              <a:t>Multiple Regression</a:t>
            </a:r>
          </a:p>
        </p:txBody>
      </p:sp>
      <p:sp>
        <p:nvSpPr>
          <p:cNvPr id="442371" name="Oval 3"/>
          <p:cNvSpPr>
            <a:spLocks noChangeArrowheads="1"/>
          </p:cNvSpPr>
          <p:nvPr/>
        </p:nvSpPr>
        <p:spPr bwMode="auto">
          <a:xfrm>
            <a:off x="3086100" y="2895600"/>
            <a:ext cx="1981200" cy="1905000"/>
          </a:xfrm>
          <a:prstGeom prst="ellipse">
            <a:avLst/>
          </a:prstGeom>
          <a:noFill/>
          <a:ln w="38100">
            <a:solidFill>
              <a:srgbClr val="FF020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2372" name="Oval 4"/>
          <p:cNvSpPr>
            <a:spLocks noChangeArrowheads="1"/>
          </p:cNvSpPr>
          <p:nvPr/>
        </p:nvSpPr>
        <p:spPr bwMode="auto">
          <a:xfrm>
            <a:off x="4305300" y="2895600"/>
            <a:ext cx="1981200" cy="1905000"/>
          </a:xfrm>
          <a:prstGeom prst="ellipse">
            <a:avLst/>
          </a:prstGeom>
          <a:noFill/>
          <a:ln w="38100">
            <a:solidFill>
              <a:srgbClr val="5454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2373" name="Rectangle 5"/>
          <p:cNvSpPr>
            <a:spLocks noChangeArrowheads="1"/>
          </p:cNvSpPr>
          <p:nvPr/>
        </p:nvSpPr>
        <p:spPr bwMode="auto">
          <a:xfrm>
            <a:off x="1517650" y="5683250"/>
            <a:ext cx="65071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chemeClr val="tx1"/>
                </a:solidFill>
              </a:rPr>
              <a:t>By adding another predictor variable </a:t>
            </a:r>
            <a:r>
              <a:rPr lang="en-US" b="1">
                <a:solidFill>
                  <a:schemeClr val="folHlink"/>
                </a:solidFill>
              </a:rPr>
              <a:t>X</a:t>
            </a:r>
            <a:r>
              <a:rPr lang="en-US" b="1" baseline="-25000">
                <a:solidFill>
                  <a:schemeClr val="folHlink"/>
                </a:solidFill>
              </a:rPr>
              <a:t>2</a:t>
            </a:r>
            <a:r>
              <a:rPr lang="en-US" b="1">
                <a:solidFill>
                  <a:schemeClr val="tx1"/>
                </a:solidFill>
              </a:rPr>
              <a:t>,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chemeClr val="tx1"/>
                </a:solidFill>
              </a:rPr>
              <a:t>we could sharpen our predictions. Why?</a:t>
            </a:r>
            <a:r>
              <a:rPr lang="en-US" b="1"/>
              <a:t>  </a:t>
            </a:r>
          </a:p>
        </p:txBody>
      </p:sp>
      <p:sp>
        <p:nvSpPr>
          <p:cNvPr id="442374" name="Rectangle 6"/>
          <p:cNvSpPr>
            <a:spLocks noChangeArrowheads="1"/>
          </p:cNvSpPr>
          <p:nvPr/>
        </p:nvSpPr>
        <p:spPr bwMode="auto">
          <a:xfrm>
            <a:off x="6345238" y="4814888"/>
            <a:ext cx="21891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5454FF"/>
                </a:solidFill>
              </a:rPr>
              <a:t>Criterion (Y)</a:t>
            </a:r>
          </a:p>
        </p:txBody>
      </p:sp>
      <p:sp>
        <p:nvSpPr>
          <p:cNvPr id="442375" name="Rectangle 7"/>
          <p:cNvSpPr>
            <a:spLocks noChangeArrowheads="1"/>
          </p:cNvSpPr>
          <p:nvPr/>
        </p:nvSpPr>
        <p:spPr bwMode="auto">
          <a:xfrm>
            <a:off x="1257300" y="4662488"/>
            <a:ext cx="19732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FF020F"/>
                </a:solidFill>
              </a:rPr>
              <a:t>Variable X</a:t>
            </a:r>
            <a:r>
              <a:rPr lang="en-US" b="1" baseline="-25000">
                <a:solidFill>
                  <a:srgbClr val="FF020F"/>
                </a:solidFill>
              </a:rPr>
              <a:t>1</a:t>
            </a:r>
            <a:endParaRPr lang="en-US" b="1"/>
          </a:p>
        </p:txBody>
      </p:sp>
      <p:sp>
        <p:nvSpPr>
          <p:cNvPr id="442376" name="Oval 8"/>
          <p:cNvSpPr>
            <a:spLocks noChangeArrowheads="1"/>
          </p:cNvSpPr>
          <p:nvPr/>
        </p:nvSpPr>
        <p:spPr bwMode="auto">
          <a:xfrm>
            <a:off x="3352800" y="2133600"/>
            <a:ext cx="1981200" cy="1905000"/>
          </a:xfrm>
          <a:prstGeom prst="ellipse">
            <a:avLst/>
          </a:prstGeom>
          <a:noFill/>
          <a:ln w="38100" cap="rnd">
            <a:solidFill>
              <a:schemeClr val="folHlink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2377" name="Rectangle 9"/>
          <p:cNvSpPr>
            <a:spLocks noChangeArrowheads="1"/>
          </p:cNvSpPr>
          <p:nvPr/>
        </p:nvSpPr>
        <p:spPr bwMode="auto">
          <a:xfrm>
            <a:off x="1455738" y="2209800"/>
            <a:ext cx="19732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chemeClr val="folHlink"/>
                </a:solidFill>
              </a:rPr>
              <a:t>Variable X</a:t>
            </a:r>
            <a:r>
              <a:rPr lang="en-US" b="1" baseline="-25000">
                <a:solidFill>
                  <a:schemeClr val="folHlink"/>
                </a:solidFill>
              </a:rPr>
              <a:t>2</a:t>
            </a:r>
            <a:endParaRPr lang="en-US"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/>
              <a:t>Multiple Regression</a:t>
            </a:r>
          </a:p>
        </p:txBody>
      </p:sp>
      <p:sp>
        <p:nvSpPr>
          <p:cNvPr id="443395" name="Oval 3"/>
          <p:cNvSpPr>
            <a:spLocks noChangeArrowheads="1"/>
          </p:cNvSpPr>
          <p:nvPr/>
        </p:nvSpPr>
        <p:spPr bwMode="auto">
          <a:xfrm>
            <a:off x="3086100" y="2895600"/>
            <a:ext cx="1981200" cy="1905000"/>
          </a:xfrm>
          <a:prstGeom prst="ellipse">
            <a:avLst/>
          </a:prstGeom>
          <a:noFill/>
          <a:ln w="38100">
            <a:solidFill>
              <a:srgbClr val="FF020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3396" name="Oval 4"/>
          <p:cNvSpPr>
            <a:spLocks noChangeArrowheads="1"/>
          </p:cNvSpPr>
          <p:nvPr/>
        </p:nvSpPr>
        <p:spPr bwMode="auto">
          <a:xfrm>
            <a:off x="4305300" y="2895600"/>
            <a:ext cx="1981200" cy="1905000"/>
          </a:xfrm>
          <a:prstGeom prst="ellipse">
            <a:avLst/>
          </a:prstGeom>
          <a:noFill/>
          <a:ln w="38100">
            <a:solidFill>
              <a:srgbClr val="5454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3397" name="Rectangle 5"/>
          <p:cNvSpPr>
            <a:spLocks noChangeArrowheads="1"/>
          </p:cNvSpPr>
          <p:nvPr/>
        </p:nvSpPr>
        <p:spPr bwMode="auto">
          <a:xfrm>
            <a:off x="171450" y="5683250"/>
            <a:ext cx="87963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chemeClr val="tx1"/>
                </a:solidFill>
              </a:rPr>
              <a:t>Unfortunately, </a:t>
            </a:r>
            <a:r>
              <a:rPr lang="en-US" b="1">
                <a:solidFill>
                  <a:srgbClr val="FF020F"/>
                </a:solidFill>
              </a:rPr>
              <a:t>X</a:t>
            </a:r>
            <a:r>
              <a:rPr lang="en-US" b="1" baseline="-25000">
                <a:solidFill>
                  <a:srgbClr val="FF020F"/>
                </a:solidFill>
              </a:rPr>
              <a:t>1</a:t>
            </a:r>
            <a:r>
              <a:rPr lang="en-US" b="1">
                <a:solidFill>
                  <a:schemeClr val="tx1"/>
                </a:solidFill>
              </a:rPr>
              <a:t> and </a:t>
            </a:r>
            <a:r>
              <a:rPr lang="en-US" b="1">
                <a:solidFill>
                  <a:schemeClr val="folHlink"/>
                </a:solidFill>
              </a:rPr>
              <a:t>X</a:t>
            </a:r>
            <a:r>
              <a:rPr lang="en-US" b="1" baseline="-25000">
                <a:solidFill>
                  <a:schemeClr val="folHlink"/>
                </a:solidFill>
              </a:rPr>
              <a:t>2</a:t>
            </a:r>
            <a:r>
              <a:rPr lang="en-US" b="1">
                <a:solidFill>
                  <a:schemeClr val="tx1"/>
                </a:solidFill>
              </a:rPr>
              <a:t> provide some redundant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chemeClr val="tx1"/>
                </a:solidFill>
              </a:rPr>
              <a:t>information about </a:t>
            </a:r>
            <a:r>
              <a:rPr lang="en-US" b="1">
                <a:solidFill>
                  <a:srgbClr val="5454FF"/>
                </a:solidFill>
              </a:rPr>
              <a:t>Y</a:t>
            </a:r>
            <a:r>
              <a:rPr lang="en-US" b="1">
                <a:solidFill>
                  <a:schemeClr val="tx1"/>
                </a:solidFill>
              </a:rPr>
              <a:t>, so the predictive increase is small.</a:t>
            </a:r>
            <a:r>
              <a:rPr lang="en-US" b="1"/>
              <a:t>  </a:t>
            </a:r>
          </a:p>
        </p:txBody>
      </p:sp>
      <p:sp>
        <p:nvSpPr>
          <p:cNvPr id="443398" name="Rectangle 6"/>
          <p:cNvSpPr>
            <a:spLocks noChangeArrowheads="1"/>
          </p:cNvSpPr>
          <p:nvPr/>
        </p:nvSpPr>
        <p:spPr bwMode="auto">
          <a:xfrm>
            <a:off x="6345238" y="4814888"/>
            <a:ext cx="21891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5454FF"/>
                </a:solidFill>
              </a:rPr>
              <a:t>Criterion (Y)</a:t>
            </a:r>
          </a:p>
        </p:txBody>
      </p:sp>
      <p:sp>
        <p:nvSpPr>
          <p:cNvPr id="443399" name="Rectangle 7"/>
          <p:cNvSpPr>
            <a:spLocks noChangeArrowheads="1"/>
          </p:cNvSpPr>
          <p:nvPr/>
        </p:nvSpPr>
        <p:spPr bwMode="auto">
          <a:xfrm>
            <a:off x="1257300" y="4662488"/>
            <a:ext cx="19732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FF020F"/>
                </a:solidFill>
              </a:rPr>
              <a:t>Variable X</a:t>
            </a:r>
            <a:r>
              <a:rPr lang="en-US" b="1" baseline="-25000">
                <a:solidFill>
                  <a:srgbClr val="FF020F"/>
                </a:solidFill>
              </a:rPr>
              <a:t>1</a:t>
            </a:r>
            <a:endParaRPr lang="en-US" b="1"/>
          </a:p>
        </p:txBody>
      </p:sp>
      <p:sp>
        <p:nvSpPr>
          <p:cNvPr id="443400" name="Oval 8"/>
          <p:cNvSpPr>
            <a:spLocks noChangeArrowheads="1"/>
          </p:cNvSpPr>
          <p:nvPr/>
        </p:nvSpPr>
        <p:spPr bwMode="auto">
          <a:xfrm>
            <a:off x="3352800" y="2133600"/>
            <a:ext cx="1981200" cy="1905000"/>
          </a:xfrm>
          <a:prstGeom prst="ellipse">
            <a:avLst/>
          </a:prstGeom>
          <a:noFill/>
          <a:ln w="38100" cap="rnd">
            <a:solidFill>
              <a:schemeClr val="folHlink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3401" name="Rectangle 9"/>
          <p:cNvSpPr>
            <a:spLocks noChangeArrowheads="1"/>
          </p:cNvSpPr>
          <p:nvPr/>
        </p:nvSpPr>
        <p:spPr bwMode="auto">
          <a:xfrm>
            <a:off x="1455738" y="2209800"/>
            <a:ext cx="19732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chemeClr val="folHlink"/>
                </a:solidFill>
              </a:rPr>
              <a:t>Variable X</a:t>
            </a:r>
            <a:r>
              <a:rPr lang="en-US" b="1" baseline="-25000">
                <a:solidFill>
                  <a:schemeClr val="folHlink"/>
                </a:solidFill>
              </a:rPr>
              <a:t>2</a:t>
            </a:r>
            <a:endParaRPr lang="en-US" b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/>
              <a:t>Multiple Regression</a:t>
            </a:r>
          </a:p>
        </p:txBody>
      </p:sp>
      <p:sp>
        <p:nvSpPr>
          <p:cNvPr id="444419" name="Oval 3"/>
          <p:cNvSpPr>
            <a:spLocks noChangeArrowheads="1"/>
          </p:cNvSpPr>
          <p:nvPr/>
        </p:nvSpPr>
        <p:spPr bwMode="auto">
          <a:xfrm>
            <a:off x="3086100" y="2895600"/>
            <a:ext cx="1981200" cy="1905000"/>
          </a:xfrm>
          <a:prstGeom prst="ellipse">
            <a:avLst/>
          </a:prstGeom>
          <a:noFill/>
          <a:ln w="38100">
            <a:solidFill>
              <a:srgbClr val="FF020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0" name="Oval 4"/>
          <p:cNvSpPr>
            <a:spLocks noChangeArrowheads="1"/>
          </p:cNvSpPr>
          <p:nvPr/>
        </p:nvSpPr>
        <p:spPr bwMode="auto">
          <a:xfrm>
            <a:off x="4305300" y="2895600"/>
            <a:ext cx="1981200" cy="1905000"/>
          </a:xfrm>
          <a:prstGeom prst="ellipse">
            <a:avLst/>
          </a:prstGeom>
          <a:noFill/>
          <a:ln w="38100">
            <a:solidFill>
              <a:srgbClr val="5454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1" name="Rectangle 5"/>
          <p:cNvSpPr>
            <a:spLocks noChangeArrowheads="1"/>
          </p:cNvSpPr>
          <p:nvPr/>
        </p:nvSpPr>
        <p:spPr bwMode="auto">
          <a:xfrm>
            <a:off x="171450" y="5683250"/>
            <a:ext cx="87963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chemeClr val="tx1"/>
                </a:solidFill>
              </a:rPr>
              <a:t>Unfortunately, </a:t>
            </a:r>
            <a:r>
              <a:rPr lang="en-US" b="1">
                <a:solidFill>
                  <a:srgbClr val="FF020F"/>
                </a:solidFill>
              </a:rPr>
              <a:t>X</a:t>
            </a:r>
            <a:r>
              <a:rPr lang="en-US" b="1" baseline="-25000">
                <a:solidFill>
                  <a:srgbClr val="FF020F"/>
                </a:solidFill>
              </a:rPr>
              <a:t>1</a:t>
            </a:r>
            <a:r>
              <a:rPr lang="en-US" b="1">
                <a:solidFill>
                  <a:schemeClr val="tx1"/>
                </a:solidFill>
              </a:rPr>
              <a:t> and </a:t>
            </a:r>
            <a:r>
              <a:rPr lang="en-US" b="1">
                <a:solidFill>
                  <a:schemeClr val="folHlink"/>
                </a:solidFill>
              </a:rPr>
              <a:t>X</a:t>
            </a:r>
            <a:r>
              <a:rPr lang="en-US" b="1" baseline="-25000">
                <a:solidFill>
                  <a:schemeClr val="folHlink"/>
                </a:solidFill>
              </a:rPr>
              <a:t>2</a:t>
            </a:r>
            <a:r>
              <a:rPr lang="en-US" b="1">
                <a:solidFill>
                  <a:schemeClr val="tx1"/>
                </a:solidFill>
              </a:rPr>
              <a:t> provide some </a:t>
            </a:r>
            <a:r>
              <a:rPr lang="en-US" b="1">
                <a:solidFill>
                  <a:schemeClr val="bg2"/>
                </a:solidFill>
              </a:rPr>
              <a:t>redundant</a:t>
            </a:r>
            <a:endParaRPr lang="en-US" b="1">
              <a:solidFill>
                <a:schemeClr val="tx1"/>
              </a:solidFill>
            </a:endParaRP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chemeClr val="tx1"/>
                </a:solidFill>
              </a:rPr>
              <a:t>information about </a:t>
            </a:r>
            <a:r>
              <a:rPr lang="en-US" b="1">
                <a:solidFill>
                  <a:srgbClr val="5454FF"/>
                </a:solidFill>
              </a:rPr>
              <a:t>Y</a:t>
            </a:r>
            <a:r>
              <a:rPr lang="en-US" b="1">
                <a:solidFill>
                  <a:schemeClr val="tx1"/>
                </a:solidFill>
              </a:rPr>
              <a:t>, so the predictive increase is small.</a:t>
            </a:r>
            <a:r>
              <a:rPr lang="en-US" b="1"/>
              <a:t>  </a:t>
            </a:r>
          </a:p>
        </p:txBody>
      </p:sp>
      <p:sp>
        <p:nvSpPr>
          <p:cNvPr id="444422" name="Rectangle 6"/>
          <p:cNvSpPr>
            <a:spLocks noChangeArrowheads="1"/>
          </p:cNvSpPr>
          <p:nvPr/>
        </p:nvSpPr>
        <p:spPr bwMode="auto">
          <a:xfrm>
            <a:off x="6345238" y="4814888"/>
            <a:ext cx="21891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5454FF"/>
                </a:solidFill>
              </a:rPr>
              <a:t>Criterion (Y)</a:t>
            </a:r>
          </a:p>
        </p:txBody>
      </p:sp>
      <p:sp>
        <p:nvSpPr>
          <p:cNvPr id="444423" name="Rectangle 7"/>
          <p:cNvSpPr>
            <a:spLocks noChangeArrowheads="1"/>
          </p:cNvSpPr>
          <p:nvPr/>
        </p:nvSpPr>
        <p:spPr bwMode="auto">
          <a:xfrm>
            <a:off x="1257300" y="4662488"/>
            <a:ext cx="19732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FF020F"/>
                </a:solidFill>
              </a:rPr>
              <a:t>Variable X</a:t>
            </a:r>
            <a:r>
              <a:rPr lang="en-US" b="1" baseline="-25000">
                <a:solidFill>
                  <a:srgbClr val="FF020F"/>
                </a:solidFill>
              </a:rPr>
              <a:t>1</a:t>
            </a:r>
            <a:endParaRPr lang="en-US" b="1"/>
          </a:p>
        </p:txBody>
      </p:sp>
      <p:sp>
        <p:nvSpPr>
          <p:cNvPr id="444424" name="Oval 8"/>
          <p:cNvSpPr>
            <a:spLocks noChangeArrowheads="1"/>
          </p:cNvSpPr>
          <p:nvPr/>
        </p:nvSpPr>
        <p:spPr bwMode="auto">
          <a:xfrm>
            <a:off x="3352800" y="2133600"/>
            <a:ext cx="1981200" cy="1905000"/>
          </a:xfrm>
          <a:prstGeom prst="ellipse">
            <a:avLst/>
          </a:prstGeom>
          <a:noFill/>
          <a:ln w="38100" cap="rnd">
            <a:solidFill>
              <a:schemeClr val="folHlink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5" name="Rectangle 9"/>
          <p:cNvSpPr>
            <a:spLocks noChangeArrowheads="1"/>
          </p:cNvSpPr>
          <p:nvPr/>
        </p:nvSpPr>
        <p:spPr bwMode="auto">
          <a:xfrm>
            <a:off x="1455738" y="2209800"/>
            <a:ext cx="19732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>
                <a:solidFill>
                  <a:schemeClr val="folHlink"/>
                </a:solidFill>
              </a:rPr>
              <a:t>Variable X</a:t>
            </a:r>
            <a:r>
              <a:rPr lang="en-US" b="1" baseline="-25000">
                <a:solidFill>
                  <a:schemeClr val="folHlink"/>
                </a:solidFill>
              </a:rPr>
              <a:t>2</a:t>
            </a:r>
            <a:endParaRPr lang="en-US" b="1"/>
          </a:p>
        </p:txBody>
      </p:sp>
      <p:sp>
        <p:nvSpPr>
          <p:cNvPr id="444426" name="Freeform 10"/>
          <p:cNvSpPr>
            <a:spLocks/>
          </p:cNvSpPr>
          <p:nvPr/>
        </p:nvSpPr>
        <p:spPr bwMode="auto">
          <a:xfrm>
            <a:off x="4311650" y="3127375"/>
            <a:ext cx="714375" cy="908050"/>
          </a:xfrm>
          <a:custGeom>
            <a:avLst/>
            <a:gdLst/>
            <a:ahLst/>
            <a:cxnLst>
              <a:cxn ang="0">
                <a:pos x="234" y="0"/>
              </a:cxn>
              <a:cxn ang="0">
                <a:pos x="208" y="20"/>
              </a:cxn>
              <a:cxn ang="0">
                <a:pos x="188" y="40"/>
              </a:cxn>
              <a:cxn ang="0">
                <a:pos x="166" y="66"/>
              </a:cxn>
              <a:cxn ang="0">
                <a:pos x="144" y="92"/>
              </a:cxn>
              <a:cxn ang="0">
                <a:pos x="126" y="116"/>
              </a:cxn>
              <a:cxn ang="0">
                <a:pos x="80" y="184"/>
              </a:cxn>
              <a:cxn ang="0">
                <a:pos x="62" y="218"/>
              </a:cxn>
              <a:cxn ang="0">
                <a:pos x="36" y="278"/>
              </a:cxn>
              <a:cxn ang="0">
                <a:pos x="32" y="296"/>
              </a:cxn>
              <a:cxn ang="0">
                <a:pos x="26" y="314"/>
              </a:cxn>
              <a:cxn ang="0">
                <a:pos x="10" y="378"/>
              </a:cxn>
              <a:cxn ang="0">
                <a:pos x="14" y="514"/>
              </a:cxn>
              <a:cxn ang="0">
                <a:pos x="20" y="544"/>
              </a:cxn>
              <a:cxn ang="0">
                <a:pos x="36" y="572"/>
              </a:cxn>
              <a:cxn ang="0">
                <a:pos x="58" y="570"/>
              </a:cxn>
              <a:cxn ang="0">
                <a:pos x="64" y="566"/>
              </a:cxn>
              <a:cxn ang="0">
                <a:pos x="76" y="562"/>
              </a:cxn>
              <a:cxn ang="0">
                <a:pos x="104" y="552"/>
              </a:cxn>
              <a:cxn ang="0">
                <a:pos x="164" y="542"/>
              </a:cxn>
              <a:cxn ang="0">
                <a:pos x="238" y="518"/>
              </a:cxn>
              <a:cxn ang="0">
                <a:pos x="290" y="490"/>
              </a:cxn>
              <a:cxn ang="0">
                <a:pos x="302" y="482"/>
              </a:cxn>
              <a:cxn ang="0">
                <a:pos x="390" y="436"/>
              </a:cxn>
              <a:cxn ang="0">
                <a:pos x="410" y="418"/>
              </a:cxn>
              <a:cxn ang="0">
                <a:pos x="444" y="394"/>
              </a:cxn>
              <a:cxn ang="0">
                <a:pos x="448" y="374"/>
              </a:cxn>
              <a:cxn ang="0">
                <a:pos x="444" y="362"/>
              </a:cxn>
              <a:cxn ang="0">
                <a:pos x="440" y="340"/>
              </a:cxn>
              <a:cxn ang="0">
                <a:pos x="434" y="322"/>
              </a:cxn>
              <a:cxn ang="0">
                <a:pos x="400" y="222"/>
              </a:cxn>
              <a:cxn ang="0">
                <a:pos x="384" y="170"/>
              </a:cxn>
              <a:cxn ang="0">
                <a:pos x="368" y="160"/>
              </a:cxn>
              <a:cxn ang="0">
                <a:pos x="346" y="116"/>
              </a:cxn>
              <a:cxn ang="0">
                <a:pos x="324" y="98"/>
              </a:cxn>
              <a:cxn ang="0">
                <a:pos x="300" y="64"/>
              </a:cxn>
              <a:cxn ang="0">
                <a:pos x="246" y="12"/>
              </a:cxn>
              <a:cxn ang="0">
                <a:pos x="234" y="0"/>
              </a:cxn>
            </a:cxnLst>
            <a:rect l="0" t="0" r="r" b="b"/>
            <a:pathLst>
              <a:path w="450" h="572">
                <a:moveTo>
                  <a:pt x="234" y="0"/>
                </a:moveTo>
                <a:cubicBezTo>
                  <a:pt x="227" y="9"/>
                  <a:pt x="217" y="13"/>
                  <a:pt x="208" y="20"/>
                </a:cubicBezTo>
                <a:cubicBezTo>
                  <a:pt x="203" y="27"/>
                  <a:pt x="195" y="35"/>
                  <a:pt x="188" y="40"/>
                </a:cubicBezTo>
                <a:cubicBezTo>
                  <a:pt x="182" y="47"/>
                  <a:pt x="173" y="60"/>
                  <a:pt x="166" y="66"/>
                </a:cubicBezTo>
                <a:cubicBezTo>
                  <a:pt x="163" y="72"/>
                  <a:pt x="150" y="85"/>
                  <a:pt x="144" y="92"/>
                </a:cubicBezTo>
                <a:cubicBezTo>
                  <a:pt x="139" y="104"/>
                  <a:pt x="133" y="104"/>
                  <a:pt x="126" y="116"/>
                </a:cubicBezTo>
                <a:cubicBezTo>
                  <a:pt x="110" y="138"/>
                  <a:pt x="92" y="159"/>
                  <a:pt x="80" y="184"/>
                </a:cubicBezTo>
                <a:cubicBezTo>
                  <a:pt x="74" y="195"/>
                  <a:pt x="67" y="206"/>
                  <a:pt x="62" y="218"/>
                </a:cubicBezTo>
                <a:cubicBezTo>
                  <a:pt x="53" y="237"/>
                  <a:pt x="48" y="259"/>
                  <a:pt x="36" y="278"/>
                </a:cubicBezTo>
                <a:cubicBezTo>
                  <a:pt x="34" y="283"/>
                  <a:pt x="33" y="290"/>
                  <a:pt x="32" y="296"/>
                </a:cubicBezTo>
                <a:cubicBezTo>
                  <a:pt x="30" y="302"/>
                  <a:pt x="26" y="314"/>
                  <a:pt x="26" y="314"/>
                </a:cubicBezTo>
                <a:cubicBezTo>
                  <a:pt x="22" y="335"/>
                  <a:pt x="16" y="357"/>
                  <a:pt x="10" y="378"/>
                </a:cubicBezTo>
                <a:cubicBezTo>
                  <a:pt x="8" y="420"/>
                  <a:pt x="0" y="472"/>
                  <a:pt x="14" y="514"/>
                </a:cubicBezTo>
                <a:cubicBezTo>
                  <a:pt x="15" y="525"/>
                  <a:pt x="17" y="533"/>
                  <a:pt x="20" y="544"/>
                </a:cubicBezTo>
                <a:cubicBezTo>
                  <a:pt x="22" y="570"/>
                  <a:pt x="16" y="567"/>
                  <a:pt x="36" y="572"/>
                </a:cubicBezTo>
                <a:cubicBezTo>
                  <a:pt x="43" y="571"/>
                  <a:pt x="50" y="571"/>
                  <a:pt x="58" y="570"/>
                </a:cubicBezTo>
                <a:cubicBezTo>
                  <a:pt x="60" y="569"/>
                  <a:pt x="61" y="566"/>
                  <a:pt x="64" y="566"/>
                </a:cubicBezTo>
                <a:cubicBezTo>
                  <a:pt x="67" y="564"/>
                  <a:pt x="76" y="562"/>
                  <a:pt x="76" y="562"/>
                </a:cubicBezTo>
                <a:cubicBezTo>
                  <a:pt x="85" y="552"/>
                  <a:pt x="89" y="553"/>
                  <a:pt x="104" y="552"/>
                </a:cubicBezTo>
                <a:cubicBezTo>
                  <a:pt x="128" y="543"/>
                  <a:pt x="134" y="543"/>
                  <a:pt x="164" y="542"/>
                </a:cubicBezTo>
                <a:cubicBezTo>
                  <a:pt x="180" y="536"/>
                  <a:pt x="226" y="525"/>
                  <a:pt x="238" y="518"/>
                </a:cubicBezTo>
                <a:cubicBezTo>
                  <a:pt x="254" y="506"/>
                  <a:pt x="273" y="500"/>
                  <a:pt x="290" y="490"/>
                </a:cubicBezTo>
                <a:cubicBezTo>
                  <a:pt x="294" y="487"/>
                  <a:pt x="297" y="483"/>
                  <a:pt x="302" y="482"/>
                </a:cubicBezTo>
                <a:cubicBezTo>
                  <a:pt x="335" y="473"/>
                  <a:pt x="361" y="454"/>
                  <a:pt x="390" y="436"/>
                </a:cubicBezTo>
                <a:cubicBezTo>
                  <a:pt x="394" y="428"/>
                  <a:pt x="402" y="420"/>
                  <a:pt x="410" y="418"/>
                </a:cubicBezTo>
                <a:cubicBezTo>
                  <a:pt x="417" y="407"/>
                  <a:pt x="433" y="401"/>
                  <a:pt x="444" y="394"/>
                </a:cubicBezTo>
                <a:cubicBezTo>
                  <a:pt x="449" y="386"/>
                  <a:pt x="450" y="383"/>
                  <a:pt x="448" y="374"/>
                </a:cubicBezTo>
                <a:cubicBezTo>
                  <a:pt x="446" y="369"/>
                  <a:pt x="444" y="362"/>
                  <a:pt x="444" y="362"/>
                </a:cubicBezTo>
                <a:cubicBezTo>
                  <a:pt x="442" y="352"/>
                  <a:pt x="442" y="348"/>
                  <a:pt x="440" y="340"/>
                </a:cubicBezTo>
                <a:cubicBezTo>
                  <a:pt x="438" y="333"/>
                  <a:pt x="434" y="322"/>
                  <a:pt x="434" y="322"/>
                </a:cubicBezTo>
                <a:cubicBezTo>
                  <a:pt x="431" y="285"/>
                  <a:pt x="420" y="252"/>
                  <a:pt x="400" y="222"/>
                </a:cubicBezTo>
                <a:cubicBezTo>
                  <a:pt x="396" y="206"/>
                  <a:pt x="393" y="183"/>
                  <a:pt x="384" y="170"/>
                </a:cubicBezTo>
                <a:cubicBezTo>
                  <a:pt x="380" y="164"/>
                  <a:pt x="368" y="160"/>
                  <a:pt x="368" y="160"/>
                </a:cubicBezTo>
                <a:cubicBezTo>
                  <a:pt x="364" y="146"/>
                  <a:pt x="357" y="123"/>
                  <a:pt x="346" y="116"/>
                </a:cubicBezTo>
                <a:cubicBezTo>
                  <a:pt x="337" y="103"/>
                  <a:pt x="337" y="102"/>
                  <a:pt x="324" y="98"/>
                </a:cubicBezTo>
                <a:cubicBezTo>
                  <a:pt x="313" y="87"/>
                  <a:pt x="312" y="72"/>
                  <a:pt x="300" y="64"/>
                </a:cubicBezTo>
                <a:cubicBezTo>
                  <a:pt x="293" y="44"/>
                  <a:pt x="265" y="18"/>
                  <a:pt x="246" y="12"/>
                </a:cubicBezTo>
                <a:cubicBezTo>
                  <a:pt x="244" y="11"/>
                  <a:pt x="234" y="0"/>
                  <a:pt x="234" y="0"/>
                </a:cubicBezTo>
                <a:close/>
              </a:path>
            </a:pathLst>
          </a:cu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2164</TotalTime>
  <Words>2287</Words>
  <Application>Microsoft Office PowerPoint</Application>
  <PresentationFormat>On-screen Show (4:3)</PresentationFormat>
  <Paragraphs>428</Paragraphs>
  <Slides>61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4" baseType="lpstr">
      <vt:lpstr>Times</vt:lpstr>
      <vt:lpstr>Wingdings</vt:lpstr>
      <vt:lpstr>Blank</vt:lpstr>
      <vt:lpstr>Outline of Today’s Discussion</vt:lpstr>
      <vt:lpstr>Part 1</vt:lpstr>
      <vt:lpstr>Multiple Regression</vt:lpstr>
      <vt:lpstr>Multiple Regression</vt:lpstr>
      <vt:lpstr>Multiple Regression</vt:lpstr>
      <vt:lpstr>Multiple Regression</vt:lpstr>
      <vt:lpstr>Multiple Regression</vt:lpstr>
      <vt:lpstr>Multiple Regression</vt:lpstr>
      <vt:lpstr>Multiple Regression</vt:lpstr>
      <vt:lpstr>Multiple Regression</vt:lpstr>
      <vt:lpstr>Multiple Regression</vt:lpstr>
      <vt:lpstr>Multiple Regression</vt:lpstr>
      <vt:lpstr>A Brief Review of Multiple Regression</vt:lpstr>
      <vt:lpstr>Hierarchical versus Stepwise Multiple Regression</vt:lpstr>
      <vt:lpstr>Hierarchical Multiple Regression</vt:lpstr>
      <vt:lpstr>Stepwise Multiple Regression</vt:lpstr>
      <vt:lpstr>Hierarchical and Stepwise  Multiple Regression</vt:lpstr>
      <vt:lpstr>Hierarchical vs. Stepwise  Multiple Regression</vt:lpstr>
      <vt:lpstr>Hierarchical vs. Stepwise  Multiple Regression</vt:lpstr>
      <vt:lpstr>Hierarchical vs. Stepwise  Multiple Regression</vt:lpstr>
      <vt:lpstr>Hierarchical vs. Stepwise  Multiple Regression</vt:lpstr>
      <vt:lpstr>Hierarchical vs. Stepwise  Multiple Regression</vt:lpstr>
      <vt:lpstr>Hierarchical vs. Stepwise  Multiple Regression</vt:lpstr>
      <vt:lpstr>Hierarchical vs. Stepwise  Multiple Regression</vt:lpstr>
      <vt:lpstr>Hierarchical vs. Stepwise  Multiple Regression</vt:lpstr>
      <vt:lpstr>Hierarchical vs. Stepwise  Multiple Regression</vt:lpstr>
      <vt:lpstr>Part 3</vt:lpstr>
      <vt:lpstr>Multiple Regression</vt:lpstr>
      <vt:lpstr>Part 4</vt:lpstr>
      <vt:lpstr>Why Does Order-of-Entry Matter?</vt:lpstr>
      <vt:lpstr>Why Does Order-of-Entry Matter?</vt:lpstr>
      <vt:lpstr>Why Does Order-of-Entry Matter?</vt:lpstr>
      <vt:lpstr>Why Does Order-of-Entry Matter?</vt:lpstr>
      <vt:lpstr>Why Does Order-of-Entry Matter?</vt:lpstr>
      <vt:lpstr>Multiple Regression</vt:lpstr>
      <vt:lpstr>Multiple Regression</vt:lpstr>
      <vt:lpstr>Multiple Regression</vt:lpstr>
      <vt:lpstr>Multiple Regression</vt:lpstr>
      <vt:lpstr>Why Does Order-of-Entry Matter?</vt:lpstr>
      <vt:lpstr>Why Does Order-of-Entry Matter?</vt:lpstr>
      <vt:lpstr>Multiple Regression</vt:lpstr>
      <vt:lpstr>Multiple Regression</vt:lpstr>
      <vt:lpstr>Why Does Order-of-Entry Matter?</vt:lpstr>
      <vt:lpstr>Steps in Stepwise MR</vt:lpstr>
      <vt:lpstr>Part 5</vt:lpstr>
      <vt:lpstr>Simultaneous (Standard) MR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Part 6</vt:lpstr>
      <vt:lpstr>Partial Correlation</vt:lpstr>
      <vt:lpstr>Partial Correlation</vt:lpstr>
      <vt:lpstr>Partial Correlation</vt:lpstr>
      <vt:lpstr>Partial Correlation</vt:lpstr>
      <vt:lpstr>Partial Correlation</vt:lpstr>
      <vt:lpstr>Partial Correlation</vt:lpstr>
      <vt:lpstr>Partial Correlation</vt:lpstr>
      <vt:lpstr>PowerPoint Presentation</vt:lpstr>
    </vt:vector>
  </TitlesOfParts>
  <Company>Computing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Announcements 1/13/02</dc:title>
  <dc:creator>name Denison</dc:creator>
  <cp:lastModifiedBy>Windows User</cp:lastModifiedBy>
  <cp:revision>230</cp:revision>
  <cp:lastPrinted>2003-09-05T01:06:48Z</cp:lastPrinted>
  <dcterms:created xsi:type="dcterms:W3CDTF">2003-01-06T15:18:30Z</dcterms:created>
  <dcterms:modified xsi:type="dcterms:W3CDTF">2015-06-01T13:05:23Z</dcterms:modified>
</cp:coreProperties>
</file>